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10.xml"/>
  <Override ContentType="application/vnd.openxmlformats-officedocument.presentationml.comments+xml" PartName="/ppt/comments/comment8.xml"/>
  <Override ContentType="application/vnd.openxmlformats-officedocument.presentationml.comments+xml" PartName="/ppt/comments/comment6.xml"/>
  <Override ContentType="application/vnd.openxmlformats-officedocument.presentationml.comments+xml" PartName="/ppt/comments/comment3.xml"/>
  <Override ContentType="application/vnd.openxmlformats-officedocument.presentationml.comments+xml" PartName="/ppt/comments/comment13.xml"/>
  <Override ContentType="application/vnd.openxmlformats-officedocument.presentationml.comments+xml" PartName="/ppt/comments/comment11.xml"/>
  <Override ContentType="application/vnd.openxmlformats-officedocument.presentationml.comments+xml" PartName="/ppt/comments/comment2.xml"/>
  <Override ContentType="application/vnd.openxmlformats-officedocument.presentationml.comments+xml" PartName="/ppt/comments/comment5.xml"/>
  <Override ContentType="application/vnd.openxmlformats-officedocument.presentationml.comments+xml" PartName="/ppt/comments/comment7.xml"/>
  <Override ContentType="application/vnd.openxmlformats-officedocument.presentationml.comments+xml" PartName="/ppt/comments/comment4.xml"/>
  <Override ContentType="application/vnd.openxmlformats-officedocument.presentationml.comments+xml" PartName="/ppt/comments/comment9.xml"/>
  <Override ContentType="application/vnd.openxmlformats-officedocument.presentationml.comments+xml" PartName="/ppt/comments/comment1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embeddedFontLst>
    <p:embeddedFont>
      <p:font typeface="Amatic SC"/>
      <p:regular r:id="rId32"/>
      <p:bold r:id="rId33"/>
    </p:embeddedFont>
    <p:embeddedFont>
      <p:font typeface="Source Code Pro"/>
      <p:regular r:id="rId34"/>
      <p:bold r:id="rId35"/>
      <p:italic r:id="rId36"/>
      <p:boldItalic r:id="rId37"/>
    </p:embeddedFont>
    <p:embeddedFont>
      <p:font typeface="Oswald"/>
      <p:regular r:id="rId38"/>
      <p:bold r:id="rId3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17" name="Gust Braga"/>
  <p:cmAuthor clrIdx="1" id="1" initials="" lastIdx="2" name="Luciano Soares"/>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AmaticSC-bold.fntdata"/><Relationship Id="rId10" Type="http://schemas.openxmlformats.org/officeDocument/2006/relationships/slide" Target="slides/slide4.xml"/><Relationship Id="rId32" Type="http://schemas.openxmlformats.org/officeDocument/2006/relationships/font" Target="fonts/AmaticSC-regular.fntdata"/><Relationship Id="rId13" Type="http://schemas.openxmlformats.org/officeDocument/2006/relationships/slide" Target="slides/slide7.xml"/><Relationship Id="rId35" Type="http://schemas.openxmlformats.org/officeDocument/2006/relationships/font" Target="fonts/SourceCodePro-bold.fntdata"/><Relationship Id="rId12" Type="http://schemas.openxmlformats.org/officeDocument/2006/relationships/slide" Target="slides/slide6.xml"/><Relationship Id="rId34" Type="http://schemas.openxmlformats.org/officeDocument/2006/relationships/font" Target="fonts/SourceCodePro-regular.fntdata"/><Relationship Id="rId15" Type="http://schemas.openxmlformats.org/officeDocument/2006/relationships/slide" Target="slides/slide9.xml"/><Relationship Id="rId37" Type="http://schemas.openxmlformats.org/officeDocument/2006/relationships/font" Target="fonts/SourceCodePro-boldItalic.fntdata"/><Relationship Id="rId14" Type="http://schemas.openxmlformats.org/officeDocument/2006/relationships/slide" Target="slides/slide8.xml"/><Relationship Id="rId36" Type="http://schemas.openxmlformats.org/officeDocument/2006/relationships/font" Target="fonts/SourceCodePro-italic.fntdata"/><Relationship Id="rId17" Type="http://schemas.openxmlformats.org/officeDocument/2006/relationships/slide" Target="slides/slide11.xml"/><Relationship Id="rId39" Type="http://schemas.openxmlformats.org/officeDocument/2006/relationships/font" Target="fonts/Oswald-bold.fntdata"/><Relationship Id="rId16" Type="http://schemas.openxmlformats.org/officeDocument/2006/relationships/slide" Target="slides/slide10.xml"/><Relationship Id="rId38" Type="http://schemas.openxmlformats.org/officeDocument/2006/relationships/font" Target="fonts/Oswald-regular.fntdata"/><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04-22T00:55:50.163">
    <p:pos x="6000" y="0"/>
    <p:text>Minhas expectativas:
30 minutos ate começar o live coding do circulo.
1 hora de live coding
30 minutos de bate papo com eu mostrando diferentes tipos de shaders</p:text>
  </p:cm>
</p:cmLst>
</file>

<file path=ppt/comments/comment10.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4" dt="2023-04-21T22:56:22.392">
    <p:pos x="6000" y="0"/>
    <p:text>Vou disponibilizar a parte do código que procuro escrever pra você assim que puder, no começo da semana que vem. Mas é realmente simples apesar da complexidade do resultado, por isso é tão atraente.</p:text>
  </p:cm>
  <p:cm authorId="0" idx="15" dt="2023-04-21T22:52:37.090">
    <p:pos x="6000" y="100"/>
    <p:text>Apresentação da segunda parte da aula, sobre um artigo muito interessante que implementei em GPU. Os resultados são fascinantes. Procuro explicar todo o código por trás da base que fomenta o shader além de sua ideia principal. Logo depois, vou implementar parte do pseudocódigo no slide, mais ou menos 4 linhas, que geram um resultado muito incrível. Essa parte é muito artística.</p:text>
  </p:cm>
</p:cmLst>
</file>

<file path=ppt/comments/comment1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6" dt="2023-04-21T22:53:14.781">
    <p:pos x="6000" y="0"/>
    <p:text>Resultados e possíveis adições ao modelo criado. Quero despertar curiosidade.</p:text>
  </p:cm>
</p:cmLst>
</file>

<file path=ppt/comments/comment1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7" dt="2023-04-21T22:54:00.859">
    <p:pos x="6000" y="0"/>
    <p:text>Parte um pouco mais leve, descontraída. Vou mostrar outras coisas que shaders podem ser úteis.</p:text>
  </p:cm>
</p:cmLst>
</file>

<file path=ppt/comments/comment1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04-23T16:30:12.141">
    <p:pos x="196" y="184"/>
    <p:text>Como está tudo em Português, acho que aqui podia ficar também.</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2" dt="2023-04-21T22:46:24.638">
    <p:pos x="6000" y="0"/>
    <p:text>Logo depois vou fazer um live coding de 2 exemplos de shaders, um de fragment e um de compute. Não queria ficar só falando, acredito que a melhor maneira de começar a entender shaders é fazendo.
Slides mais pra frente...</p:text>
  </p:cm>
  <p:cm authorId="0" idx="3" dt="2023-04-21T22:45:48.988">
    <p:pos x="6000" y="0"/>
    <p:text>_Marked as resolved_</p:text>
  </p:cm>
  <p:cm authorId="0" idx="4" dt="2023-04-21T22:46:24.638">
    <p:pos x="6000" y="0"/>
    <p:text>_Re-opened_</p:text>
  </p:cm>
  <p:cm authorId="0" idx="5" dt="2023-04-21T22:39:18.133">
    <p:pos x="6000" y="100"/>
    <p:text>A ideia aqui é eu começar a desmitificar a palavra shader, e mostrar que apesar de toda complexidade sua ideia é simples.
Também vou mostrar esses dois exemplos de shader utilizado em jogos.</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1" dt="2023-04-23T16:27:48.401">
    <p:pos x="196" y="689"/>
    <p:text>Acho que aqui é "O" vértice</p:text>
  </p:cm>
  <p:cm authorId="0" idx="6" dt="2023-04-21T22:42:59.320">
    <p:pos x="6000" y="0"/>
    <p:text>Começando com uma simples explicação sobre vertex shaders e suas funcionalidades. Dei esses 3 exemplos de imagem que vou usar para fomentar minha explicação.</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7" dt="2023-04-21T22:43:31.114">
    <p:pos x="6000" y="0"/>
    <p:text>Termos técnicos também vão ser explicados na hora como culing.</p:text>
  </p:cm>
</p:cmLst>
</file>

<file path=ppt/comments/comment5.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8" dt="2023-04-21T22:47:08.305">
    <p:pos x="6000" y="0"/>
    <p:text>Quis dar uma visão mais ampla de onde eles são de fato calculados e utilizados.</p:text>
  </p:cm>
</p:cmLst>
</file>

<file path=ppt/comments/comment6.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9" dt="2023-04-21T22:48:07.305">
    <p:pos x="6000" y="0"/>
    <p:text>Recebo muito essa pergunta. Isso e "para o que serve?". Resolvi responder uma dúvida que me acompanhou por um tempo até entender todos seus benefícios.</p:text>
  </p:cm>
</p:cmLst>
</file>

<file path=ppt/comments/comment7.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0" dt="2023-04-21T23:13:00.559">
    <p:pos x="6000" y="0"/>
    <p:text>Onde entra a CPU nessa jogada toda de shaders, porque então não usar so a GPU para processar tudo?</p:text>
  </p:cm>
</p:cmLst>
</file>

<file path=ppt/comments/comment8.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1" dt="2023-04-21T22:49:09.665">
    <p:pos x="6000" y="0"/>
    <p:text>Outra dúvida que ficou comigo por muito tempo. Qual usar? Porque usar esse ao invés de outro shader? Procuro reforçar a ideia já apresentada anteriormente nos slides de tipos de shaders.</p:text>
  </p:cm>
</p:cmLst>
</file>

<file path=ppt/comments/comment9.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2" dt="2023-04-22T00:51:57.135">
    <p:pos x="6000" y="0"/>
    <p:text>Se quiser copiar e colar o código no link da pra ver o resultado final.</p:text>
  </p:cm>
  <p:cm authorId="0" idx="13" dt="2023-04-21T22:50:17.056">
    <p:pos x="6000" y="100"/>
    <p:text>Código no slide oculto anterior, extremamente simples e acho que captura a essência do que estou querendo trazer para a aula. Shaders podem ser intuitivos e não são um bixo de 7 cabeças geralmente.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 name="Shape 52"/>
        <p:cNvGrpSpPr/>
        <p:nvPr/>
      </p:nvGrpSpPr>
      <p:grpSpPr>
        <a:xfrm>
          <a:off x="0" y="0"/>
          <a:ext cx="0" cy="0"/>
          <a:chOff x="0" y="0"/>
          <a:chExt cx="0" cy="0"/>
        </a:xfrm>
      </p:grpSpPr>
      <p:sp>
        <p:nvSpPr>
          <p:cNvPr id="53" name="Google Shape;53;g1e19dc47e0c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 name="Google Shape;54;g1e19dc47e0c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1e15d317467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1e15d317467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1e19dc47e0c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 name="Google Shape;139;g1e19dc47e0c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e15d31746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e15d31746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1e19dc47e0c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1e19dc47e0c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e1926fac38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e1926fac38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15d317467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e15d317467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19dc47e0c_1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19dc47e0c_1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e19dc47e0c_1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e19dc47e0c_1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1e15d317467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1e15d317467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1e15d317467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1e15d317467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e19dc47e0c_1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 name="Google Shape;61;g1e19dc47e0c_1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19dc47e0c_1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19dc47e0c_1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1e1926fac3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1e1926fac3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1e19dc47e0c_1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1e19dc47e0c_1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e15d317467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e15d317467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1e15d317467_1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1e15d317467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e19dc47e0c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e19dc47e0c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1e19dc47e0c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1e19dc47e0c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1e15a43492e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1e15a43492e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1e19dc47e0c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1e19dc47e0c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1e15a43492e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1e15a43492e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1e15d3174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1e15d3174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1e15a43492e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e15a43492e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1e15d31746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1e15d31746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0"/>
            <a:ext cx="9144000" cy="34290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txBox="1"/>
          <p:nvPr>
            <p:ph type="ctrTitle"/>
          </p:nvPr>
        </p:nvSpPr>
        <p:spPr>
          <a:xfrm>
            <a:off x="311700" y="392150"/>
            <a:ext cx="8520600" cy="26904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8000"/>
              <a:buNone/>
              <a:defRPr sz="8000"/>
            </a:lvl1pPr>
            <a:lvl2pPr lvl="1" algn="ctr">
              <a:spcBef>
                <a:spcPts val="0"/>
              </a:spcBef>
              <a:spcAft>
                <a:spcPts val="0"/>
              </a:spcAft>
              <a:buSzPts val="8000"/>
              <a:buNone/>
              <a:defRPr sz="8000"/>
            </a:lvl2pPr>
            <a:lvl3pPr lvl="2" algn="ctr">
              <a:spcBef>
                <a:spcPts val="0"/>
              </a:spcBef>
              <a:spcAft>
                <a:spcPts val="0"/>
              </a:spcAft>
              <a:buSzPts val="8000"/>
              <a:buNone/>
              <a:defRPr sz="8000"/>
            </a:lvl3pPr>
            <a:lvl4pPr lvl="3" algn="ctr">
              <a:spcBef>
                <a:spcPts val="0"/>
              </a:spcBef>
              <a:spcAft>
                <a:spcPts val="0"/>
              </a:spcAft>
              <a:buSzPts val="8000"/>
              <a:buNone/>
              <a:defRPr sz="8000"/>
            </a:lvl4pPr>
            <a:lvl5pPr lvl="4" algn="ctr">
              <a:spcBef>
                <a:spcPts val="0"/>
              </a:spcBef>
              <a:spcAft>
                <a:spcPts val="0"/>
              </a:spcAft>
              <a:buSzPts val="8000"/>
              <a:buNone/>
              <a:defRPr sz="8000"/>
            </a:lvl5pPr>
            <a:lvl6pPr lvl="5" algn="ctr">
              <a:spcBef>
                <a:spcPts val="0"/>
              </a:spcBef>
              <a:spcAft>
                <a:spcPts val="0"/>
              </a:spcAft>
              <a:buSzPts val="8000"/>
              <a:buNone/>
              <a:defRPr sz="8000"/>
            </a:lvl6pPr>
            <a:lvl7pPr lvl="6" algn="ctr">
              <a:spcBef>
                <a:spcPts val="0"/>
              </a:spcBef>
              <a:spcAft>
                <a:spcPts val="0"/>
              </a:spcAft>
              <a:buSzPts val="8000"/>
              <a:buNone/>
              <a:defRPr sz="8000"/>
            </a:lvl7pPr>
            <a:lvl8pPr lvl="7" algn="ctr">
              <a:spcBef>
                <a:spcPts val="0"/>
              </a:spcBef>
              <a:spcAft>
                <a:spcPts val="0"/>
              </a:spcAft>
              <a:buSzPts val="8000"/>
              <a:buNone/>
              <a:defRPr sz="8000"/>
            </a:lvl8pPr>
            <a:lvl9pPr lvl="8" algn="ctr">
              <a:spcBef>
                <a:spcPts val="0"/>
              </a:spcBef>
              <a:spcAft>
                <a:spcPts val="0"/>
              </a:spcAft>
              <a:buSzPts val="8000"/>
              <a:buNone/>
              <a:defRPr sz="8000"/>
            </a:lvl9pPr>
          </a:lstStyle>
          <a:p/>
        </p:txBody>
      </p:sp>
      <p:sp>
        <p:nvSpPr>
          <p:cNvPr id="12" name="Google Shape;12;p2"/>
          <p:cNvSpPr txBox="1"/>
          <p:nvPr>
            <p:ph idx="1" type="subTitle"/>
          </p:nvPr>
        </p:nvSpPr>
        <p:spPr>
          <a:xfrm>
            <a:off x="311700" y="3890400"/>
            <a:ext cx="8520600" cy="706200"/>
          </a:xfrm>
          <a:prstGeom prst="rect">
            <a:avLst/>
          </a:prstGeom>
        </p:spPr>
        <p:txBody>
          <a:bodyPr anchorCtr="0" anchor="ctr" bIns="91425" lIns="91425" spcFirstLastPara="1" rIns="91425" wrap="square" tIns="91425">
            <a:normAutofit/>
          </a:bodyPr>
          <a:lstStyle>
            <a:lvl1pPr lvl="0" algn="ctr">
              <a:lnSpc>
                <a:spcPct val="100000"/>
              </a:lnSpc>
              <a:spcBef>
                <a:spcPts val="0"/>
              </a:spcBef>
              <a:spcAft>
                <a:spcPts val="0"/>
              </a:spcAft>
              <a:buClr>
                <a:schemeClr val="accent1"/>
              </a:buClr>
              <a:buSzPts val="2100"/>
              <a:buNone/>
              <a:defRPr b="1" sz="2100">
                <a:solidFill>
                  <a:schemeClr val="accent1"/>
                </a:solidFill>
              </a:defRPr>
            </a:lvl1pPr>
            <a:lvl2pPr lvl="1" algn="ctr">
              <a:lnSpc>
                <a:spcPct val="100000"/>
              </a:lnSpc>
              <a:spcBef>
                <a:spcPts val="0"/>
              </a:spcBef>
              <a:spcAft>
                <a:spcPts val="0"/>
              </a:spcAft>
              <a:buClr>
                <a:schemeClr val="accent1"/>
              </a:buClr>
              <a:buSzPts val="2100"/>
              <a:buNone/>
              <a:defRPr b="1" sz="2100">
                <a:solidFill>
                  <a:schemeClr val="accent1"/>
                </a:solidFill>
              </a:defRPr>
            </a:lvl2pPr>
            <a:lvl3pPr lvl="2" algn="ctr">
              <a:lnSpc>
                <a:spcPct val="100000"/>
              </a:lnSpc>
              <a:spcBef>
                <a:spcPts val="0"/>
              </a:spcBef>
              <a:spcAft>
                <a:spcPts val="0"/>
              </a:spcAft>
              <a:buClr>
                <a:schemeClr val="accent1"/>
              </a:buClr>
              <a:buSzPts val="2100"/>
              <a:buNone/>
              <a:defRPr b="1" sz="2100">
                <a:solidFill>
                  <a:schemeClr val="accent1"/>
                </a:solidFill>
              </a:defRPr>
            </a:lvl3pPr>
            <a:lvl4pPr lvl="3" algn="ctr">
              <a:lnSpc>
                <a:spcPct val="100000"/>
              </a:lnSpc>
              <a:spcBef>
                <a:spcPts val="0"/>
              </a:spcBef>
              <a:spcAft>
                <a:spcPts val="0"/>
              </a:spcAft>
              <a:buClr>
                <a:schemeClr val="accent1"/>
              </a:buClr>
              <a:buSzPts val="2100"/>
              <a:buNone/>
              <a:defRPr b="1" sz="2100">
                <a:solidFill>
                  <a:schemeClr val="accent1"/>
                </a:solidFill>
              </a:defRPr>
            </a:lvl4pPr>
            <a:lvl5pPr lvl="4" algn="ctr">
              <a:lnSpc>
                <a:spcPct val="100000"/>
              </a:lnSpc>
              <a:spcBef>
                <a:spcPts val="0"/>
              </a:spcBef>
              <a:spcAft>
                <a:spcPts val="0"/>
              </a:spcAft>
              <a:buClr>
                <a:schemeClr val="accent1"/>
              </a:buClr>
              <a:buSzPts val="2100"/>
              <a:buNone/>
              <a:defRPr b="1" sz="2100">
                <a:solidFill>
                  <a:schemeClr val="accent1"/>
                </a:solidFill>
              </a:defRPr>
            </a:lvl5pPr>
            <a:lvl6pPr lvl="5" algn="ctr">
              <a:lnSpc>
                <a:spcPct val="100000"/>
              </a:lnSpc>
              <a:spcBef>
                <a:spcPts val="0"/>
              </a:spcBef>
              <a:spcAft>
                <a:spcPts val="0"/>
              </a:spcAft>
              <a:buClr>
                <a:schemeClr val="accent1"/>
              </a:buClr>
              <a:buSzPts val="2100"/>
              <a:buNone/>
              <a:defRPr b="1" sz="2100">
                <a:solidFill>
                  <a:schemeClr val="accent1"/>
                </a:solidFill>
              </a:defRPr>
            </a:lvl6pPr>
            <a:lvl7pPr lvl="6" algn="ctr">
              <a:lnSpc>
                <a:spcPct val="100000"/>
              </a:lnSpc>
              <a:spcBef>
                <a:spcPts val="0"/>
              </a:spcBef>
              <a:spcAft>
                <a:spcPts val="0"/>
              </a:spcAft>
              <a:buClr>
                <a:schemeClr val="accent1"/>
              </a:buClr>
              <a:buSzPts val="2100"/>
              <a:buNone/>
              <a:defRPr b="1" sz="2100">
                <a:solidFill>
                  <a:schemeClr val="accent1"/>
                </a:solidFill>
              </a:defRPr>
            </a:lvl7pPr>
            <a:lvl8pPr lvl="7" algn="ctr">
              <a:lnSpc>
                <a:spcPct val="100000"/>
              </a:lnSpc>
              <a:spcBef>
                <a:spcPts val="0"/>
              </a:spcBef>
              <a:spcAft>
                <a:spcPts val="0"/>
              </a:spcAft>
              <a:buClr>
                <a:schemeClr val="accent1"/>
              </a:buClr>
              <a:buSzPts val="2100"/>
              <a:buNone/>
              <a:defRPr b="1" sz="2100">
                <a:solidFill>
                  <a:schemeClr val="accent1"/>
                </a:solidFill>
              </a:defRPr>
            </a:lvl8pPr>
            <a:lvl9pPr lvl="8" algn="ctr">
              <a:lnSpc>
                <a:spcPct val="100000"/>
              </a:lnSpc>
              <a:spcBef>
                <a:spcPts val="0"/>
              </a:spcBef>
              <a:spcAft>
                <a:spcPts val="0"/>
              </a:spcAft>
              <a:buClr>
                <a:schemeClr val="accent1"/>
              </a:buClr>
              <a:buSzPts val="2100"/>
              <a:buNone/>
              <a:defRPr b="1" sz="2100">
                <a:solidFill>
                  <a:schemeClr val="accent1"/>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11"/>
          <p:cNvSpPr txBox="1"/>
          <p:nvPr>
            <p:ph hasCustomPrompt="1" type="title"/>
          </p:nvPr>
        </p:nvSpPr>
        <p:spPr>
          <a:xfrm>
            <a:off x="311700" y="1240275"/>
            <a:ext cx="8520600" cy="19818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1"/>
              </a:buClr>
              <a:buSzPts val="12000"/>
              <a:buNone/>
              <a:defRPr sz="12000">
                <a:solidFill>
                  <a:schemeClr val="lt1"/>
                </a:solidFill>
                <a:highlight>
                  <a:schemeClr val="accent1"/>
                </a:highlight>
              </a:defRPr>
            </a:lvl1pPr>
            <a:lvl2pPr lvl="1" algn="ctr">
              <a:spcBef>
                <a:spcPts val="0"/>
              </a:spcBef>
              <a:spcAft>
                <a:spcPts val="0"/>
              </a:spcAft>
              <a:buClr>
                <a:schemeClr val="lt1"/>
              </a:buClr>
              <a:buSzPts val="12000"/>
              <a:buNone/>
              <a:defRPr sz="12000">
                <a:solidFill>
                  <a:schemeClr val="lt1"/>
                </a:solidFill>
                <a:highlight>
                  <a:schemeClr val="accent1"/>
                </a:highlight>
              </a:defRPr>
            </a:lvl2pPr>
            <a:lvl3pPr lvl="2" algn="ctr">
              <a:spcBef>
                <a:spcPts val="0"/>
              </a:spcBef>
              <a:spcAft>
                <a:spcPts val="0"/>
              </a:spcAft>
              <a:buClr>
                <a:schemeClr val="lt1"/>
              </a:buClr>
              <a:buSzPts val="12000"/>
              <a:buNone/>
              <a:defRPr sz="12000">
                <a:solidFill>
                  <a:schemeClr val="lt1"/>
                </a:solidFill>
                <a:highlight>
                  <a:schemeClr val="accent1"/>
                </a:highlight>
              </a:defRPr>
            </a:lvl3pPr>
            <a:lvl4pPr lvl="3" algn="ctr">
              <a:spcBef>
                <a:spcPts val="0"/>
              </a:spcBef>
              <a:spcAft>
                <a:spcPts val="0"/>
              </a:spcAft>
              <a:buClr>
                <a:schemeClr val="lt1"/>
              </a:buClr>
              <a:buSzPts val="12000"/>
              <a:buNone/>
              <a:defRPr sz="12000">
                <a:solidFill>
                  <a:schemeClr val="lt1"/>
                </a:solidFill>
                <a:highlight>
                  <a:schemeClr val="accent1"/>
                </a:highlight>
              </a:defRPr>
            </a:lvl4pPr>
            <a:lvl5pPr lvl="4" algn="ctr">
              <a:spcBef>
                <a:spcPts val="0"/>
              </a:spcBef>
              <a:spcAft>
                <a:spcPts val="0"/>
              </a:spcAft>
              <a:buClr>
                <a:schemeClr val="lt1"/>
              </a:buClr>
              <a:buSzPts val="12000"/>
              <a:buNone/>
              <a:defRPr sz="12000">
                <a:solidFill>
                  <a:schemeClr val="lt1"/>
                </a:solidFill>
                <a:highlight>
                  <a:schemeClr val="accent1"/>
                </a:highlight>
              </a:defRPr>
            </a:lvl5pPr>
            <a:lvl6pPr lvl="5" algn="ctr">
              <a:spcBef>
                <a:spcPts val="0"/>
              </a:spcBef>
              <a:spcAft>
                <a:spcPts val="0"/>
              </a:spcAft>
              <a:buClr>
                <a:schemeClr val="lt1"/>
              </a:buClr>
              <a:buSzPts val="12000"/>
              <a:buNone/>
              <a:defRPr sz="12000">
                <a:solidFill>
                  <a:schemeClr val="lt1"/>
                </a:solidFill>
                <a:highlight>
                  <a:schemeClr val="accent1"/>
                </a:highlight>
              </a:defRPr>
            </a:lvl6pPr>
            <a:lvl7pPr lvl="6" algn="ctr">
              <a:spcBef>
                <a:spcPts val="0"/>
              </a:spcBef>
              <a:spcAft>
                <a:spcPts val="0"/>
              </a:spcAft>
              <a:buClr>
                <a:schemeClr val="lt1"/>
              </a:buClr>
              <a:buSzPts val="12000"/>
              <a:buNone/>
              <a:defRPr sz="12000">
                <a:solidFill>
                  <a:schemeClr val="lt1"/>
                </a:solidFill>
                <a:highlight>
                  <a:schemeClr val="accent1"/>
                </a:highlight>
              </a:defRPr>
            </a:lvl7pPr>
            <a:lvl8pPr lvl="7" algn="ctr">
              <a:spcBef>
                <a:spcPts val="0"/>
              </a:spcBef>
              <a:spcAft>
                <a:spcPts val="0"/>
              </a:spcAft>
              <a:buClr>
                <a:schemeClr val="lt1"/>
              </a:buClr>
              <a:buSzPts val="12000"/>
              <a:buNone/>
              <a:defRPr sz="12000">
                <a:solidFill>
                  <a:schemeClr val="lt1"/>
                </a:solidFill>
                <a:highlight>
                  <a:schemeClr val="accent1"/>
                </a:highlight>
              </a:defRPr>
            </a:lvl8pPr>
            <a:lvl9pPr lvl="8" algn="ctr">
              <a:spcBef>
                <a:spcPts val="0"/>
              </a:spcBef>
              <a:spcAft>
                <a:spcPts val="0"/>
              </a:spcAft>
              <a:buClr>
                <a:schemeClr val="lt1"/>
              </a:buClr>
              <a:buSzPts val="12000"/>
              <a:buNone/>
              <a:defRPr sz="12000">
                <a:solidFill>
                  <a:schemeClr val="lt1"/>
                </a:solidFill>
                <a:highlight>
                  <a:schemeClr val="accent1"/>
                </a:highlight>
              </a:defRPr>
            </a:lvl9pPr>
          </a:lstStyle>
          <a:p>
            <a:r>
              <a:t>xx%</a:t>
            </a:r>
          </a:p>
        </p:txBody>
      </p:sp>
      <p:sp>
        <p:nvSpPr>
          <p:cNvPr id="48" name="Google Shape;48;p11"/>
          <p:cNvSpPr txBox="1"/>
          <p:nvPr>
            <p:ph idx="1" type="body"/>
          </p:nvPr>
        </p:nvSpPr>
        <p:spPr>
          <a:xfrm>
            <a:off x="311700" y="33046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Clr>
                <a:schemeClr val="accent1"/>
              </a:buClr>
              <a:buSzPts val="1800"/>
              <a:buChar char="●"/>
              <a:defRPr>
                <a:solidFill>
                  <a:schemeClr val="accent1"/>
                </a:solidFill>
                <a:highlight>
                  <a:schemeClr val="dk1"/>
                </a:highlight>
              </a:defRPr>
            </a:lvl1pPr>
            <a:lvl2pPr indent="-317500" lvl="1" marL="914400" algn="ctr">
              <a:spcBef>
                <a:spcPts val="0"/>
              </a:spcBef>
              <a:spcAft>
                <a:spcPts val="0"/>
              </a:spcAft>
              <a:buClr>
                <a:schemeClr val="accent1"/>
              </a:buClr>
              <a:buSzPts val="1400"/>
              <a:buChar char="○"/>
              <a:defRPr>
                <a:solidFill>
                  <a:schemeClr val="accent1"/>
                </a:solidFill>
                <a:highlight>
                  <a:schemeClr val="dk1"/>
                </a:highlight>
              </a:defRPr>
            </a:lvl2pPr>
            <a:lvl3pPr indent="-317500" lvl="2" marL="1371600" algn="ctr">
              <a:spcBef>
                <a:spcPts val="0"/>
              </a:spcBef>
              <a:spcAft>
                <a:spcPts val="0"/>
              </a:spcAft>
              <a:buClr>
                <a:schemeClr val="accent1"/>
              </a:buClr>
              <a:buSzPts val="1400"/>
              <a:buChar char="■"/>
              <a:defRPr>
                <a:solidFill>
                  <a:schemeClr val="accent1"/>
                </a:solidFill>
                <a:highlight>
                  <a:schemeClr val="dk1"/>
                </a:highlight>
              </a:defRPr>
            </a:lvl3pPr>
            <a:lvl4pPr indent="-317500" lvl="3" marL="1828800" algn="ctr">
              <a:spcBef>
                <a:spcPts val="0"/>
              </a:spcBef>
              <a:spcAft>
                <a:spcPts val="0"/>
              </a:spcAft>
              <a:buClr>
                <a:schemeClr val="accent1"/>
              </a:buClr>
              <a:buSzPts val="1400"/>
              <a:buChar char="●"/>
              <a:defRPr>
                <a:solidFill>
                  <a:schemeClr val="accent1"/>
                </a:solidFill>
                <a:highlight>
                  <a:schemeClr val="dk1"/>
                </a:highlight>
              </a:defRPr>
            </a:lvl4pPr>
            <a:lvl5pPr indent="-317500" lvl="4" marL="2286000" algn="ctr">
              <a:spcBef>
                <a:spcPts val="0"/>
              </a:spcBef>
              <a:spcAft>
                <a:spcPts val="0"/>
              </a:spcAft>
              <a:buClr>
                <a:schemeClr val="accent1"/>
              </a:buClr>
              <a:buSzPts val="1400"/>
              <a:buChar char="○"/>
              <a:defRPr>
                <a:solidFill>
                  <a:schemeClr val="accent1"/>
                </a:solidFill>
                <a:highlight>
                  <a:schemeClr val="dk1"/>
                </a:highlight>
              </a:defRPr>
            </a:lvl5pPr>
            <a:lvl6pPr indent="-317500" lvl="5" marL="2743200" algn="ctr">
              <a:spcBef>
                <a:spcPts val="0"/>
              </a:spcBef>
              <a:spcAft>
                <a:spcPts val="0"/>
              </a:spcAft>
              <a:buClr>
                <a:schemeClr val="accent1"/>
              </a:buClr>
              <a:buSzPts val="1400"/>
              <a:buChar char="■"/>
              <a:defRPr>
                <a:solidFill>
                  <a:schemeClr val="accent1"/>
                </a:solidFill>
                <a:highlight>
                  <a:schemeClr val="dk1"/>
                </a:highlight>
              </a:defRPr>
            </a:lvl6pPr>
            <a:lvl7pPr indent="-317500" lvl="6" marL="3200400" algn="ctr">
              <a:spcBef>
                <a:spcPts val="0"/>
              </a:spcBef>
              <a:spcAft>
                <a:spcPts val="0"/>
              </a:spcAft>
              <a:buClr>
                <a:schemeClr val="accent1"/>
              </a:buClr>
              <a:buSzPts val="1400"/>
              <a:buChar char="●"/>
              <a:defRPr>
                <a:solidFill>
                  <a:schemeClr val="accent1"/>
                </a:solidFill>
                <a:highlight>
                  <a:schemeClr val="dk1"/>
                </a:highlight>
              </a:defRPr>
            </a:lvl7pPr>
            <a:lvl8pPr indent="-317500" lvl="7" marL="3657600" algn="ctr">
              <a:spcBef>
                <a:spcPts val="0"/>
              </a:spcBef>
              <a:spcAft>
                <a:spcPts val="0"/>
              </a:spcAft>
              <a:buClr>
                <a:schemeClr val="accent1"/>
              </a:buClr>
              <a:buSzPts val="1400"/>
              <a:buChar char="○"/>
              <a:defRPr>
                <a:solidFill>
                  <a:schemeClr val="accent1"/>
                </a:solidFill>
                <a:highlight>
                  <a:schemeClr val="dk1"/>
                </a:highlight>
              </a:defRPr>
            </a:lvl8pPr>
            <a:lvl9pPr indent="-317500" lvl="8" marL="4114800" algn="ctr">
              <a:spcBef>
                <a:spcPts val="0"/>
              </a:spcBef>
              <a:spcAft>
                <a:spcPts val="0"/>
              </a:spcAft>
              <a:buClr>
                <a:schemeClr val="accent1"/>
              </a:buClr>
              <a:buSzPts val="1400"/>
              <a:buChar char="■"/>
              <a:defRPr>
                <a:solidFill>
                  <a:schemeClr val="accent1"/>
                </a:solidFill>
                <a:highlight>
                  <a:schemeClr val="dk1"/>
                </a:highlight>
              </a:defRPr>
            </a:lvl9pPr>
          </a:lstStyle>
          <a:p/>
        </p:txBody>
      </p:sp>
      <p:sp>
        <p:nvSpPr>
          <p:cNvPr id="49" name="Google Shape;49;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0" name="Shape 50"/>
        <p:cNvGrpSpPr/>
        <p:nvPr/>
      </p:nvGrpSpPr>
      <p:grpSpPr>
        <a:xfrm>
          <a:off x="0" y="0"/>
          <a:ext cx="0" cy="0"/>
          <a:chOff x="0" y="0"/>
          <a:chExt cx="0" cy="0"/>
        </a:xfrm>
      </p:grpSpPr>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4" name="Shape 14"/>
        <p:cNvGrpSpPr/>
        <p:nvPr/>
      </p:nvGrpSpPr>
      <p:grpSpPr>
        <a:xfrm>
          <a:off x="0" y="0"/>
          <a:ext cx="0" cy="0"/>
          <a:chOff x="0" y="0"/>
          <a:chExt cx="0" cy="0"/>
        </a:xfrm>
      </p:grpSpPr>
      <p:sp>
        <p:nvSpPr>
          <p:cNvPr id="15" name="Google Shape;15;p3"/>
          <p:cNvSpPr txBox="1"/>
          <p:nvPr>
            <p:ph type="title"/>
          </p:nvPr>
        </p:nvSpPr>
        <p:spPr>
          <a:xfrm>
            <a:off x="2802750" y="802500"/>
            <a:ext cx="3538500" cy="3538500"/>
          </a:xfrm>
          <a:prstGeom prst="rect">
            <a:avLst/>
          </a:prstGeom>
          <a:solidFill>
            <a:srgbClr val="FFFFFF"/>
          </a:solidFill>
        </p:spPr>
        <p:txBody>
          <a:bodyPr anchorCtr="0" anchor="ctr" bIns="91425" lIns="91425" spcFirstLastPara="1" rIns="91425" wrap="square" tIns="91425">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19" name="Google Shape;19;p4"/>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292850"/>
            <a:ext cx="8520600" cy="801000"/>
          </a:xfrm>
          <a:prstGeom prst="rect">
            <a:avLst/>
          </a:prstGeom>
        </p:spPr>
        <p:txBody>
          <a:bodyPr anchorCtr="0" anchor="t" bIns="91425" lIns="91425" spcFirstLastPara="1" rIns="91425" wrap="square" tIns="91425">
            <a:norm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5"/>
          <p:cNvSpPr txBox="1"/>
          <p:nvPr>
            <p:ph idx="1" type="body"/>
          </p:nvPr>
        </p:nvSpPr>
        <p:spPr>
          <a:xfrm>
            <a:off x="3117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228675"/>
            <a:ext cx="3999900" cy="3340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04800" y="309350"/>
            <a:ext cx="8537700" cy="7482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3000"/>
              <a:buNone/>
              <a:defRPr sz="3000">
                <a:highlight>
                  <a:schemeClr val="dk1"/>
                </a:highlight>
              </a:defRPr>
            </a:lvl1pPr>
            <a:lvl2pPr lvl="1">
              <a:spcBef>
                <a:spcPts val="0"/>
              </a:spcBef>
              <a:spcAft>
                <a:spcPts val="0"/>
              </a:spcAft>
              <a:buSzPts val="3000"/>
              <a:buNone/>
              <a:defRPr sz="3000">
                <a:highlight>
                  <a:schemeClr val="dk1"/>
                </a:highlight>
              </a:defRPr>
            </a:lvl2pPr>
            <a:lvl3pPr lvl="2">
              <a:spcBef>
                <a:spcPts val="0"/>
              </a:spcBef>
              <a:spcAft>
                <a:spcPts val="0"/>
              </a:spcAft>
              <a:buSzPts val="3000"/>
              <a:buNone/>
              <a:defRPr sz="3000">
                <a:highlight>
                  <a:schemeClr val="dk1"/>
                </a:highlight>
              </a:defRPr>
            </a:lvl3pPr>
            <a:lvl4pPr lvl="3">
              <a:spcBef>
                <a:spcPts val="0"/>
              </a:spcBef>
              <a:spcAft>
                <a:spcPts val="0"/>
              </a:spcAft>
              <a:buSzPts val="3000"/>
              <a:buNone/>
              <a:defRPr sz="3000">
                <a:highlight>
                  <a:schemeClr val="dk1"/>
                </a:highlight>
              </a:defRPr>
            </a:lvl4pPr>
            <a:lvl5pPr lvl="4">
              <a:spcBef>
                <a:spcPts val="0"/>
              </a:spcBef>
              <a:spcAft>
                <a:spcPts val="0"/>
              </a:spcAft>
              <a:buSzPts val="3000"/>
              <a:buNone/>
              <a:defRPr sz="3000">
                <a:highlight>
                  <a:schemeClr val="dk1"/>
                </a:highlight>
              </a:defRPr>
            </a:lvl5pPr>
            <a:lvl6pPr lvl="5">
              <a:spcBef>
                <a:spcPts val="0"/>
              </a:spcBef>
              <a:spcAft>
                <a:spcPts val="0"/>
              </a:spcAft>
              <a:buSzPts val="3000"/>
              <a:buNone/>
              <a:defRPr sz="3000">
                <a:highlight>
                  <a:schemeClr val="dk1"/>
                </a:highlight>
              </a:defRPr>
            </a:lvl6pPr>
            <a:lvl7pPr lvl="6">
              <a:spcBef>
                <a:spcPts val="0"/>
              </a:spcBef>
              <a:spcAft>
                <a:spcPts val="0"/>
              </a:spcAft>
              <a:buSzPts val="3000"/>
              <a:buNone/>
              <a:defRPr sz="3000">
                <a:highlight>
                  <a:schemeClr val="dk1"/>
                </a:highlight>
              </a:defRPr>
            </a:lvl7pPr>
            <a:lvl8pPr lvl="7">
              <a:spcBef>
                <a:spcPts val="0"/>
              </a:spcBef>
              <a:spcAft>
                <a:spcPts val="0"/>
              </a:spcAft>
              <a:buSzPts val="3000"/>
              <a:buNone/>
              <a:defRPr sz="3000">
                <a:highlight>
                  <a:schemeClr val="dk1"/>
                </a:highlight>
              </a:defRPr>
            </a:lvl8pPr>
            <a:lvl9pPr lvl="8">
              <a:spcBef>
                <a:spcPts val="0"/>
              </a:spcBef>
              <a:spcAft>
                <a:spcPts val="0"/>
              </a:spcAft>
              <a:buSzPts val="3000"/>
              <a:buNone/>
              <a:defRPr sz="3000">
                <a:highlight>
                  <a:schemeClr val="dk1"/>
                </a:highlight>
              </a:defRPr>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4"/>
        </a:solidFill>
      </p:bgPr>
    </p:bg>
    <p:spTree>
      <p:nvGrpSpPr>
        <p:cNvPr id="33" name="Shape 33"/>
        <p:cNvGrpSpPr/>
        <p:nvPr/>
      </p:nvGrpSpPr>
      <p:grpSpPr>
        <a:xfrm>
          <a:off x="0" y="0"/>
          <a:ext cx="0" cy="0"/>
          <a:chOff x="0" y="0"/>
          <a:chExt cx="0" cy="0"/>
        </a:xfrm>
      </p:grpSpPr>
      <p:sp>
        <p:nvSpPr>
          <p:cNvPr id="34" name="Google Shape;34;p8"/>
          <p:cNvSpPr txBox="1"/>
          <p:nvPr>
            <p:ph type="title"/>
          </p:nvPr>
        </p:nvSpPr>
        <p:spPr>
          <a:xfrm>
            <a:off x="490250" y="526350"/>
            <a:ext cx="56187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6000"/>
              <a:buNone/>
              <a:defRPr sz="6000">
                <a:solidFill>
                  <a:schemeClr val="lt1"/>
                </a:solidFill>
              </a:defRPr>
            </a:lvl1pPr>
            <a:lvl2pPr lvl="1">
              <a:spcBef>
                <a:spcPts val="0"/>
              </a:spcBef>
              <a:spcAft>
                <a:spcPts val="0"/>
              </a:spcAft>
              <a:buClr>
                <a:schemeClr val="lt1"/>
              </a:buClr>
              <a:buSzPts val="6000"/>
              <a:buNone/>
              <a:defRPr sz="6000">
                <a:solidFill>
                  <a:schemeClr val="lt1"/>
                </a:solidFill>
              </a:defRPr>
            </a:lvl2pPr>
            <a:lvl3pPr lvl="2">
              <a:spcBef>
                <a:spcPts val="0"/>
              </a:spcBef>
              <a:spcAft>
                <a:spcPts val="0"/>
              </a:spcAft>
              <a:buClr>
                <a:schemeClr val="lt1"/>
              </a:buClr>
              <a:buSzPts val="6000"/>
              <a:buNone/>
              <a:defRPr sz="6000">
                <a:solidFill>
                  <a:schemeClr val="lt1"/>
                </a:solidFill>
              </a:defRPr>
            </a:lvl3pPr>
            <a:lvl4pPr lvl="3">
              <a:spcBef>
                <a:spcPts val="0"/>
              </a:spcBef>
              <a:spcAft>
                <a:spcPts val="0"/>
              </a:spcAft>
              <a:buClr>
                <a:schemeClr val="lt1"/>
              </a:buClr>
              <a:buSzPts val="6000"/>
              <a:buNone/>
              <a:defRPr sz="6000">
                <a:solidFill>
                  <a:schemeClr val="lt1"/>
                </a:solidFill>
              </a:defRPr>
            </a:lvl4pPr>
            <a:lvl5pPr lvl="4">
              <a:spcBef>
                <a:spcPts val="0"/>
              </a:spcBef>
              <a:spcAft>
                <a:spcPts val="0"/>
              </a:spcAft>
              <a:buClr>
                <a:schemeClr val="lt1"/>
              </a:buClr>
              <a:buSzPts val="6000"/>
              <a:buNone/>
              <a:defRPr sz="6000">
                <a:solidFill>
                  <a:schemeClr val="lt1"/>
                </a:solidFill>
              </a:defRPr>
            </a:lvl5pPr>
            <a:lvl6pPr lvl="5">
              <a:spcBef>
                <a:spcPts val="0"/>
              </a:spcBef>
              <a:spcAft>
                <a:spcPts val="0"/>
              </a:spcAft>
              <a:buClr>
                <a:schemeClr val="lt1"/>
              </a:buClr>
              <a:buSzPts val="6000"/>
              <a:buNone/>
              <a:defRPr sz="6000">
                <a:solidFill>
                  <a:schemeClr val="lt1"/>
                </a:solidFill>
              </a:defRPr>
            </a:lvl6pPr>
            <a:lvl7pPr lvl="6">
              <a:spcBef>
                <a:spcPts val="0"/>
              </a:spcBef>
              <a:spcAft>
                <a:spcPts val="0"/>
              </a:spcAft>
              <a:buClr>
                <a:schemeClr val="lt1"/>
              </a:buClr>
              <a:buSzPts val="6000"/>
              <a:buNone/>
              <a:defRPr sz="6000">
                <a:solidFill>
                  <a:schemeClr val="lt1"/>
                </a:solidFill>
              </a:defRPr>
            </a:lvl7pPr>
            <a:lvl8pPr lvl="7">
              <a:spcBef>
                <a:spcPts val="0"/>
              </a:spcBef>
              <a:spcAft>
                <a:spcPts val="0"/>
              </a:spcAft>
              <a:buClr>
                <a:schemeClr val="lt1"/>
              </a:buClr>
              <a:buSzPts val="6000"/>
              <a:buNone/>
              <a:defRPr sz="6000">
                <a:solidFill>
                  <a:schemeClr val="lt1"/>
                </a:solidFill>
              </a:defRPr>
            </a:lvl8pPr>
            <a:lvl9pPr lvl="8">
              <a:spcBef>
                <a:spcPts val="0"/>
              </a:spcBef>
              <a:spcAft>
                <a:spcPts val="0"/>
              </a:spcAft>
              <a:buClr>
                <a:schemeClr val="lt1"/>
              </a:buClr>
              <a:buSzPts val="6000"/>
              <a:buNone/>
              <a:defRPr sz="6000">
                <a:solidFill>
                  <a:schemeClr val="lt1"/>
                </a:solidFill>
              </a:defRPr>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 name="Google Shape;38;p9"/>
          <p:cNvCxnSpPr/>
          <p:nvPr/>
        </p:nvCxnSpPr>
        <p:spPr>
          <a:xfrm>
            <a:off x="5029675" y="4495500"/>
            <a:ext cx="468300" cy="0"/>
          </a:xfrm>
          <a:prstGeom prst="straightConnector1">
            <a:avLst/>
          </a:prstGeom>
          <a:noFill/>
          <a:ln cap="flat" cmpd="sng" w="28575">
            <a:solidFill>
              <a:schemeClr val="lt1"/>
            </a:solidFill>
            <a:prstDash val="solid"/>
            <a:round/>
            <a:headEnd len="sm" w="sm" type="none"/>
            <a:tailEnd len="sm" w="sm" type="none"/>
          </a:ln>
        </p:spPr>
      </p:cxnSp>
      <p:sp>
        <p:nvSpPr>
          <p:cNvPr id="39" name="Google Shape;39;p9"/>
          <p:cNvSpPr txBox="1"/>
          <p:nvPr>
            <p:ph type="title"/>
          </p:nvPr>
        </p:nvSpPr>
        <p:spPr>
          <a:xfrm>
            <a:off x="265500" y="1081400"/>
            <a:ext cx="4045200" cy="1710300"/>
          </a:xfrm>
          <a:prstGeom prst="rect">
            <a:avLst/>
          </a:prstGeom>
        </p:spPr>
        <p:txBody>
          <a:bodyPr anchorCtr="0" anchor="b" bIns="91425" lIns="91425" spcFirstLastPara="1" rIns="91425" wrap="square" tIns="91425">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p:txBody>
      </p:sp>
      <p:sp>
        <p:nvSpPr>
          <p:cNvPr id="40" name="Google Shape;40;p9"/>
          <p:cNvSpPr txBox="1"/>
          <p:nvPr>
            <p:ph idx="1" type="subTitle"/>
          </p:nvPr>
        </p:nvSpPr>
        <p:spPr>
          <a:xfrm>
            <a:off x="265500" y="2845223"/>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1" name="Google Shape;41;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highlight>
                  <a:schemeClr val="lt1"/>
                </a:highlight>
              </a:defRPr>
            </a:lvl1pPr>
            <a:lvl2pPr indent="-317500" lvl="1" marL="914400">
              <a:spcBef>
                <a:spcPts val="0"/>
              </a:spcBef>
              <a:spcAft>
                <a:spcPts val="0"/>
              </a:spcAft>
              <a:buClr>
                <a:schemeClr val="accent1"/>
              </a:buClr>
              <a:buSzPts val="1400"/>
              <a:buChar char="○"/>
              <a:defRPr>
                <a:solidFill>
                  <a:schemeClr val="accent1"/>
                </a:solidFill>
                <a:highlight>
                  <a:schemeClr val="lt1"/>
                </a:highlight>
              </a:defRPr>
            </a:lvl2pPr>
            <a:lvl3pPr indent="-317500" lvl="2" marL="1371600">
              <a:spcBef>
                <a:spcPts val="0"/>
              </a:spcBef>
              <a:spcAft>
                <a:spcPts val="0"/>
              </a:spcAft>
              <a:buClr>
                <a:schemeClr val="accent1"/>
              </a:buClr>
              <a:buSzPts val="1400"/>
              <a:buChar char="■"/>
              <a:defRPr>
                <a:solidFill>
                  <a:schemeClr val="accent1"/>
                </a:solidFill>
                <a:highlight>
                  <a:schemeClr val="lt1"/>
                </a:highlight>
              </a:defRPr>
            </a:lvl3pPr>
            <a:lvl4pPr indent="-317500" lvl="3" marL="1828800">
              <a:spcBef>
                <a:spcPts val="0"/>
              </a:spcBef>
              <a:spcAft>
                <a:spcPts val="0"/>
              </a:spcAft>
              <a:buClr>
                <a:schemeClr val="accent1"/>
              </a:buClr>
              <a:buSzPts val="1400"/>
              <a:buChar char="●"/>
              <a:defRPr>
                <a:solidFill>
                  <a:schemeClr val="accent1"/>
                </a:solidFill>
                <a:highlight>
                  <a:schemeClr val="lt1"/>
                </a:highlight>
              </a:defRPr>
            </a:lvl4pPr>
            <a:lvl5pPr indent="-317500" lvl="4" marL="2286000">
              <a:spcBef>
                <a:spcPts val="0"/>
              </a:spcBef>
              <a:spcAft>
                <a:spcPts val="0"/>
              </a:spcAft>
              <a:buClr>
                <a:schemeClr val="accent1"/>
              </a:buClr>
              <a:buSzPts val="1400"/>
              <a:buChar char="○"/>
              <a:defRPr>
                <a:solidFill>
                  <a:schemeClr val="accent1"/>
                </a:solidFill>
                <a:highlight>
                  <a:schemeClr val="lt1"/>
                </a:highlight>
              </a:defRPr>
            </a:lvl5pPr>
            <a:lvl6pPr indent="-317500" lvl="5" marL="2743200">
              <a:spcBef>
                <a:spcPts val="0"/>
              </a:spcBef>
              <a:spcAft>
                <a:spcPts val="0"/>
              </a:spcAft>
              <a:buClr>
                <a:schemeClr val="accent1"/>
              </a:buClr>
              <a:buSzPts val="1400"/>
              <a:buChar char="■"/>
              <a:defRPr>
                <a:solidFill>
                  <a:schemeClr val="accent1"/>
                </a:solidFill>
                <a:highlight>
                  <a:schemeClr val="lt1"/>
                </a:highlight>
              </a:defRPr>
            </a:lvl6pPr>
            <a:lvl7pPr indent="-317500" lvl="6" marL="3200400">
              <a:spcBef>
                <a:spcPts val="0"/>
              </a:spcBef>
              <a:spcAft>
                <a:spcPts val="0"/>
              </a:spcAft>
              <a:buClr>
                <a:schemeClr val="accent1"/>
              </a:buClr>
              <a:buSzPts val="1400"/>
              <a:buChar char="●"/>
              <a:defRPr>
                <a:solidFill>
                  <a:schemeClr val="accent1"/>
                </a:solidFill>
                <a:highlight>
                  <a:schemeClr val="lt1"/>
                </a:highlight>
              </a:defRPr>
            </a:lvl7pPr>
            <a:lvl8pPr indent="-317500" lvl="7" marL="3657600">
              <a:spcBef>
                <a:spcPts val="0"/>
              </a:spcBef>
              <a:spcAft>
                <a:spcPts val="0"/>
              </a:spcAft>
              <a:buClr>
                <a:schemeClr val="accent1"/>
              </a:buClr>
              <a:buSzPts val="1400"/>
              <a:buChar char="○"/>
              <a:defRPr>
                <a:solidFill>
                  <a:schemeClr val="accent1"/>
                </a:solidFill>
                <a:highlight>
                  <a:schemeClr val="lt1"/>
                </a:highlight>
              </a:defRPr>
            </a:lvl8pPr>
            <a:lvl9pPr indent="-317500" lvl="8" marL="4114800">
              <a:spcBef>
                <a:spcPts val="0"/>
              </a:spcBef>
              <a:spcAft>
                <a:spcPts val="0"/>
              </a:spcAft>
              <a:buClr>
                <a:schemeClr val="accent1"/>
              </a:buClr>
              <a:buSzPts val="1400"/>
              <a:buChar char="■"/>
              <a:defRPr>
                <a:solidFill>
                  <a:schemeClr val="accent1"/>
                </a:solidFill>
                <a:highlight>
                  <a:schemeClr val="lt1"/>
                </a:highlight>
              </a:defRPr>
            </a:lvl9pPr>
          </a:lstStyle>
          <a:p/>
        </p:txBody>
      </p:sp>
      <p:sp>
        <p:nvSpPr>
          <p:cNvPr id="42" name="Google Shape;42;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10"/>
          <p:cNvSpPr txBox="1"/>
          <p:nvPr>
            <p:ph idx="1" type="body"/>
          </p:nvPr>
        </p:nvSpPr>
        <p:spPr>
          <a:xfrm>
            <a:off x="319500" y="423057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Clr>
                <a:schemeClr val="accent1"/>
              </a:buClr>
              <a:buSzPts val="2400"/>
              <a:buFont typeface="Amatic SC"/>
              <a:buNone/>
              <a:defRPr b="1" sz="2400">
                <a:solidFill>
                  <a:schemeClr val="accent1"/>
                </a:solidFill>
                <a:latin typeface="Amatic SC"/>
                <a:ea typeface="Amatic SC"/>
                <a:cs typeface="Amatic SC"/>
                <a:sym typeface="Amatic SC"/>
              </a:defRPr>
            </a:lvl1pPr>
          </a:lstStyle>
          <a:p/>
        </p:txBody>
      </p:sp>
      <p:sp>
        <p:nvSpPr>
          <p:cNvPr id="45" name="Google Shape;45;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beach-day">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292850"/>
            <a:ext cx="8520600" cy="8010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1pPr>
            <a:lvl2pPr lvl="1">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2pPr>
            <a:lvl3pPr lvl="2">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3pPr>
            <a:lvl4pPr lvl="3">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4pPr>
            <a:lvl5pPr lvl="4">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5pPr>
            <a:lvl6pPr lvl="5">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6pPr>
            <a:lvl7pPr lvl="6">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7pPr>
            <a:lvl8pPr lvl="7">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8pPr>
            <a:lvl9pPr lvl="8">
              <a:spcBef>
                <a:spcPts val="0"/>
              </a:spcBef>
              <a:spcAft>
                <a:spcPts val="0"/>
              </a:spcAft>
              <a:buClr>
                <a:schemeClr val="accent1"/>
              </a:buClr>
              <a:buSzPts val="4200"/>
              <a:buFont typeface="Amatic SC"/>
              <a:buNone/>
              <a:defRPr b="1" sz="4200">
                <a:solidFill>
                  <a:schemeClr val="accent1"/>
                </a:solidFill>
                <a:latin typeface="Amatic SC"/>
                <a:ea typeface="Amatic SC"/>
                <a:cs typeface="Amatic SC"/>
                <a:sym typeface="Amatic SC"/>
              </a:defRPr>
            </a:lvl9pPr>
          </a:lstStyle>
          <a:p/>
        </p:txBody>
      </p:sp>
      <p:sp>
        <p:nvSpPr>
          <p:cNvPr id="7" name="Google Shape;7;p1"/>
          <p:cNvSpPr txBox="1"/>
          <p:nvPr>
            <p:ph idx="1" type="body"/>
          </p:nvPr>
        </p:nvSpPr>
        <p:spPr>
          <a:xfrm>
            <a:off x="311700" y="1228675"/>
            <a:ext cx="8520600" cy="3340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accent1"/>
                </a:solidFill>
                <a:latin typeface="Source Code Pro"/>
                <a:ea typeface="Source Code Pro"/>
                <a:cs typeface="Source Code Pro"/>
                <a:sym typeface="Source Code Pro"/>
              </a:defRPr>
            </a:lvl1pPr>
            <a:lvl2pPr lvl="1" algn="r">
              <a:buNone/>
              <a:defRPr sz="1000">
                <a:solidFill>
                  <a:schemeClr val="accent1"/>
                </a:solidFill>
                <a:latin typeface="Source Code Pro"/>
                <a:ea typeface="Source Code Pro"/>
                <a:cs typeface="Source Code Pro"/>
                <a:sym typeface="Source Code Pro"/>
              </a:defRPr>
            </a:lvl2pPr>
            <a:lvl3pPr lvl="2" algn="r">
              <a:buNone/>
              <a:defRPr sz="1000">
                <a:solidFill>
                  <a:schemeClr val="accent1"/>
                </a:solidFill>
                <a:latin typeface="Source Code Pro"/>
                <a:ea typeface="Source Code Pro"/>
                <a:cs typeface="Source Code Pro"/>
                <a:sym typeface="Source Code Pro"/>
              </a:defRPr>
            </a:lvl3pPr>
            <a:lvl4pPr lvl="3" algn="r">
              <a:buNone/>
              <a:defRPr sz="1000">
                <a:solidFill>
                  <a:schemeClr val="accent1"/>
                </a:solidFill>
                <a:latin typeface="Source Code Pro"/>
                <a:ea typeface="Source Code Pro"/>
                <a:cs typeface="Source Code Pro"/>
                <a:sym typeface="Source Code Pro"/>
              </a:defRPr>
            </a:lvl4pPr>
            <a:lvl5pPr lvl="4" algn="r">
              <a:buNone/>
              <a:defRPr sz="1000">
                <a:solidFill>
                  <a:schemeClr val="accent1"/>
                </a:solidFill>
                <a:latin typeface="Source Code Pro"/>
                <a:ea typeface="Source Code Pro"/>
                <a:cs typeface="Source Code Pro"/>
                <a:sym typeface="Source Code Pro"/>
              </a:defRPr>
            </a:lvl5pPr>
            <a:lvl6pPr lvl="5" algn="r">
              <a:buNone/>
              <a:defRPr sz="1000">
                <a:solidFill>
                  <a:schemeClr val="accent1"/>
                </a:solidFill>
                <a:latin typeface="Source Code Pro"/>
                <a:ea typeface="Source Code Pro"/>
                <a:cs typeface="Source Code Pro"/>
                <a:sym typeface="Source Code Pro"/>
              </a:defRPr>
            </a:lvl6pPr>
            <a:lvl7pPr lvl="6" algn="r">
              <a:buNone/>
              <a:defRPr sz="1000">
                <a:solidFill>
                  <a:schemeClr val="accent1"/>
                </a:solidFill>
                <a:latin typeface="Source Code Pro"/>
                <a:ea typeface="Source Code Pro"/>
                <a:cs typeface="Source Code Pro"/>
                <a:sym typeface="Source Code Pro"/>
              </a:defRPr>
            </a:lvl7pPr>
            <a:lvl8pPr lvl="7" algn="r">
              <a:buNone/>
              <a:defRPr sz="1000">
                <a:solidFill>
                  <a:schemeClr val="accent1"/>
                </a:solidFill>
                <a:latin typeface="Source Code Pro"/>
                <a:ea typeface="Source Code Pro"/>
                <a:cs typeface="Source Code Pro"/>
                <a:sym typeface="Source Code Pro"/>
              </a:defRPr>
            </a:lvl8pPr>
            <a:lvl9pPr lvl="8" algn="r">
              <a:buNone/>
              <a:defRPr sz="1000">
                <a:solidFill>
                  <a:schemeClr val="accent1"/>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 Id="rId3" Type="http://schemas.openxmlformats.org/officeDocument/2006/relationships/image" Target="../media/image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comments" Target="../comments/comment5.xml"/><Relationship Id="rId4" Type="http://schemas.openxmlformats.org/officeDocument/2006/relationships/hyperlink" Target="https://vulkan-tutorial.com/Drawing_a_triangle/Graphics_pipeline_basics/Introduction" TargetMode="External"/><Relationship Id="rId5"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hyperlink" Target="https://gubebra.itch.io/3d-boids-exp-13" TargetMode="External"/><Relationship Id="rId5" Type="http://schemas.openxmlformats.org/officeDocument/2006/relationships/image" Target="../media/image7.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comments" Target="../comments/comment6.xml"/><Relationship Id="rId4" Type="http://schemas.openxmlformats.org/officeDocument/2006/relationships/hyperlink" Target="http://www.youtube.com/watch?v=-P28LKWTzrI" TargetMode="External"/><Relationship Id="rId5" Type="http://schemas.openxmlformats.org/officeDocument/2006/relationships/image" Target="../media/image10.jpg"/><Relationship Id="rId6" Type="http://schemas.openxmlformats.org/officeDocument/2006/relationships/hyperlink" Target="https://www.cherryservers.com/blog/gpu-vs-cpu-what-are-the-key-differences" TargetMode="External"/><Relationship Id="rId7"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hyperlink" Target="https://gubebra.itch.io/3d-boids-exp-13" TargetMode="External"/><Relationship Id="rId5" Type="http://schemas.openxmlformats.org/officeDocument/2006/relationships/image" Target="../media/image7.gi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comments" Target="../comments/commen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comments" Target="../comments/comment8.xml"/><Relationship Id="rId4" Type="http://schemas.openxmlformats.org/officeDocument/2006/relationships/image" Target="../media/image4.png"/><Relationship Id="rId5" Type="http://schemas.openxmlformats.org/officeDocument/2006/relationships/hyperlink" Target="https://gubebra.itch.io/3d-boids-exp-13" TargetMode="External"/><Relationship Id="rId6" Type="http://schemas.openxmlformats.org/officeDocument/2006/relationships/image" Target="../media/image7.gi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hyperlink" Target="https://gubebra.itch.io/3d-boids-exp-13" TargetMode="External"/><Relationship Id="rId5" Type="http://schemas.openxmlformats.org/officeDocument/2006/relationships/image" Target="../media/image7.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comments" Target="../comments/comment9.xml"/><Relationship Id="rId4" Type="http://schemas.openxmlformats.org/officeDocument/2006/relationships/hyperlink" Target="https://www.shadertoy.com/new" TargetMode="External"/><Relationship Id="rId5" Type="http://schemas.openxmlformats.org/officeDocument/2006/relationships/image" Target="../media/image24.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comments" Target="../comments/comment10.xml"/><Relationship Id="rId4" Type="http://schemas.openxmlformats.org/officeDocument/2006/relationships/hyperlink" Target="http://www.youtube.com/watch?v=makaJpLvbow" TargetMode="External"/><Relationship Id="rId5" Type="http://schemas.openxmlformats.org/officeDocument/2006/relationships/image" Target="../media/image17.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comments" Target="../comments/comment1.xml"/><Relationship Id="rId4" Type="http://schemas.openxmlformats.org/officeDocument/2006/relationships/image" Target="../media/image8.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www.nature.com/articles/srep37969" TargetMode="External"/><Relationship Id="rId4" Type="http://schemas.openxmlformats.org/officeDocument/2006/relationships/image" Target="../media/image33.png"/><Relationship Id="rId5" Type="http://schemas.openxmlformats.org/officeDocument/2006/relationships/image" Target="../media/image23.png"/></Relationships>
</file>

<file path=ppt/slides/_rels/slide21.xml.rels><?xml version="1.0" encoding="UTF-8" standalone="yes"?><Relationships xmlns="http://schemas.openxmlformats.org/package/2006/relationships"><Relationship Id="rId11" Type="http://schemas.openxmlformats.org/officeDocument/2006/relationships/image" Target="../media/image29.gif"/><Relationship Id="rId10" Type="http://schemas.openxmlformats.org/officeDocument/2006/relationships/hyperlink" Target="https://gubebra.itch.io/primordial-particle-system-exp-9" TargetMode="External"/><Relationship Id="rId13" Type="http://schemas.openxmlformats.org/officeDocument/2006/relationships/image" Target="../media/image32.gif"/><Relationship Id="rId12" Type="http://schemas.openxmlformats.org/officeDocument/2006/relationships/hyperlink" Target="https://gubebra.itch.io/primordial-particle-system-exp-9" TargetMode="External"/><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comments" Target="../comments/comment11.xml"/><Relationship Id="rId4" Type="http://schemas.openxmlformats.org/officeDocument/2006/relationships/hyperlink" Target="https://gubebra.itch.io/primordial-particle-system-exp-9" TargetMode="External"/><Relationship Id="rId9" Type="http://schemas.openxmlformats.org/officeDocument/2006/relationships/image" Target="../media/image27.gif"/><Relationship Id="rId15" Type="http://schemas.openxmlformats.org/officeDocument/2006/relationships/image" Target="../media/image31.gif"/><Relationship Id="rId14" Type="http://schemas.openxmlformats.org/officeDocument/2006/relationships/hyperlink" Target="https://gubebra.itch.io/primordial-particle-system-exp-9" TargetMode="External"/><Relationship Id="rId5" Type="http://schemas.openxmlformats.org/officeDocument/2006/relationships/image" Target="../media/image30.gif"/><Relationship Id="rId6" Type="http://schemas.openxmlformats.org/officeDocument/2006/relationships/hyperlink" Target="https://gubebra.itch.io/primordial-particle-system-exp-9" TargetMode="External"/><Relationship Id="rId7" Type="http://schemas.openxmlformats.org/officeDocument/2006/relationships/image" Target="../media/image25.gif"/><Relationship Id="rId8" Type="http://schemas.openxmlformats.org/officeDocument/2006/relationships/hyperlink" Target="https://gubebra.itch.io/primordial-particle-system-exp-9"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png"/><Relationship Id="rId4" Type="http://schemas.openxmlformats.org/officeDocument/2006/relationships/hyperlink" Target="https://gubebra.itch.io/3d-boids-exp-13" TargetMode="External"/><Relationship Id="rId5" Type="http://schemas.openxmlformats.org/officeDocument/2006/relationships/image" Target="../media/image7.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comments" Target="../comments/comment12.xml"/><Relationship Id="rId4" Type="http://schemas.openxmlformats.org/officeDocument/2006/relationships/hyperlink" Target="https://opensea.io/collection/physarum-series" TargetMode="External"/><Relationship Id="rId5" Type="http://schemas.openxmlformats.org/officeDocument/2006/relationships/hyperlink" Target="https://www.shadertoy.com/" TargetMode="External"/><Relationship Id="rId6" Type="http://schemas.openxmlformats.org/officeDocument/2006/relationships/hyperlink" Target="https://cineshader.com/" TargetMode="External"/><Relationship Id="rId7" Type="http://schemas.openxmlformats.org/officeDocument/2006/relationships/hyperlink" Target="https://www.vertexshaderart.com/" TargetMode="External"/><Relationship Id="rId8" Type="http://schemas.openxmlformats.org/officeDocument/2006/relationships/hyperlink" Target="https://gubebra.itch.io/" TargetMode="External"/></Relationships>
</file>

<file path=ppt/slides/_rels/slide24.xml.rels><?xml version="1.0" encoding="UTF-8" standalone="yes"?><Relationships xmlns="http://schemas.openxmlformats.org/package/2006/relationships"><Relationship Id="rId11" Type="http://schemas.openxmlformats.org/officeDocument/2006/relationships/hyperlink" Target="https://www.ronja-tutorials.com/" TargetMode="External"/><Relationship Id="rId10" Type="http://schemas.openxmlformats.org/officeDocument/2006/relationships/hyperlink" Target="https://www.youtube.com/c/InigoQuilez" TargetMode="External"/><Relationship Id="rId13" Type="http://schemas.openxmlformats.org/officeDocument/2006/relationships/hyperlink" Target="https://www.youtube.com/@TheArtofCodeIsCool" TargetMode="External"/><Relationship Id="rId12" Type="http://schemas.openxmlformats.org/officeDocument/2006/relationships/hyperlink" Target="https://catlikecoding.com/" TargetMode="External"/><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comments" Target="../comments/comment13.xml"/><Relationship Id="rId4" Type="http://schemas.openxmlformats.org/officeDocument/2006/relationships/hyperlink" Target="https://thebookofshaders.com/" TargetMode="External"/><Relationship Id="rId9" Type="http://schemas.openxmlformats.org/officeDocument/2006/relationships/hyperlink" Target="https://iquilezles.org/" TargetMode="External"/><Relationship Id="rId14" Type="http://schemas.openxmlformats.org/officeDocument/2006/relationships/hyperlink" Target="https://www.youtube.com/@simondev758" TargetMode="External"/><Relationship Id="rId5" Type="http://schemas.openxmlformats.org/officeDocument/2006/relationships/hyperlink" Target="https://www.shadertoy.com/" TargetMode="External"/><Relationship Id="rId6" Type="http://schemas.openxmlformats.org/officeDocument/2006/relationships/hyperlink" Target="https://arsiliath.gumroad.com/" TargetMode="External"/><Relationship Id="rId7" Type="http://schemas.openxmlformats.org/officeDocument/2006/relationships/hyperlink" Target="https://www.youtube.com/@TheCodingTrain" TargetMode="External"/><Relationship Id="rId8" Type="http://schemas.openxmlformats.org/officeDocument/2006/relationships/hyperlink" Target="https://www.youtube.com/@Acerola_t"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8.gif"/><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hyperlink" Target="https://gamedevbill.com/unity-vertex-shader-and-geometry-shader-tutorial/" TargetMode="External"/><Relationship Id="rId5" Type="http://schemas.openxmlformats.org/officeDocument/2006/relationships/image" Target="../media/image13.gi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comments" Target="../comments/comment2.xml"/><Relationship Id="rId4" Type="http://schemas.openxmlformats.org/officeDocument/2006/relationships/hyperlink" Target="https://www.reddit.com/r/Unity3D/comments/cggllp/could_you_recommend_me_a_water_shader/" TargetMode="External"/><Relationship Id="rId5" Type="http://schemas.openxmlformats.org/officeDocument/2006/relationships/image" Target="../media/image6.gif"/><Relationship Id="rId6" Type="http://schemas.openxmlformats.org/officeDocument/2006/relationships/hyperlink" Target="https://rocketleague.fandom.com/wiki/Decal/Black_market" TargetMode="External"/><Relationship Id="rId7" Type="http://schemas.openxmlformats.org/officeDocument/2006/relationships/image" Target="../media/image2.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hyperlink" Target="https://gubebra.itch.io/3d-boids-exp-13" TargetMode="External"/><Relationship Id="rId5" Type="http://schemas.openxmlformats.org/officeDocument/2006/relationships/image" Target="../media/image7.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comments" Target="../comments/comment3.xml"/><Relationship Id="rId4" Type="http://schemas.openxmlformats.org/officeDocument/2006/relationships/hyperlink" Target="https://forums.unrealengine.com/t/vertex-shader-animated-polygon-flip/427971" TargetMode="External"/><Relationship Id="rId9" Type="http://schemas.openxmlformats.org/officeDocument/2006/relationships/image" Target="../media/image12.gif"/><Relationship Id="rId5" Type="http://schemas.openxmlformats.org/officeDocument/2006/relationships/image" Target="../media/image20.gif"/><Relationship Id="rId6" Type="http://schemas.openxmlformats.org/officeDocument/2006/relationships/hyperlink" Target="https://gameacademy.school/shader-graph-procedural-vertex-animation/" TargetMode="External"/><Relationship Id="rId7" Type="http://schemas.openxmlformats.org/officeDocument/2006/relationships/image" Target="../media/image18.gif"/><Relationship Id="rId8" Type="http://schemas.openxmlformats.org/officeDocument/2006/relationships/hyperlink" Target="https://www.ronja-tutorials.com/post/015-wobble-displac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comments" Target="../comments/comment4.xml"/><Relationship Id="rId4" Type="http://schemas.openxmlformats.org/officeDocument/2006/relationships/hyperlink" Target="https://gamedevbill.com/unity-vertex-shader-and-geometry-shader-tutorial/" TargetMode="External"/><Relationship Id="rId9" Type="http://schemas.openxmlformats.org/officeDocument/2006/relationships/image" Target="../media/image3.gif"/><Relationship Id="rId5" Type="http://schemas.openxmlformats.org/officeDocument/2006/relationships/image" Target="../media/image13.gif"/><Relationship Id="rId6" Type="http://schemas.openxmlformats.org/officeDocument/2006/relationships/hyperlink" Target="https://calummcmanus.wordpress.com/2019/05/28/vulkan-fur-geometry-shader/" TargetMode="External"/><Relationship Id="rId7" Type="http://schemas.openxmlformats.org/officeDocument/2006/relationships/image" Target="../media/image15.gif"/><Relationship Id="rId8" Type="http://schemas.openxmlformats.org/officeDocument/2006/relationships/hyperlink" Target="https://github.com/IRCSS/Geometry-Grass-Shader"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www.artstation.com/artwork/5XYdKA" TargetMode="External"/><Relationship Id="rId4" Type="http://schemas.openxmlformats.org/officeDocument/2006/relationships/image" Target="../media/image9.gif"/><Relationship Id="rId10" Type="http://schemas.openxmlformats.org/officeDocument/2006/relationships/image" Target="../media/image16.gif"/><Relationship Id="rId9" Type="http://schemas.openxmlformats.org/officeDocument/2006/relationships/hyperlink" Target="https://gfycat.com/dependablesecondconey-hlsl" TargetMode="External"/><Relationship Id="rId5" Type="http://schemas.openxmlformats.org/officeDocument/2006/relationships/hyperlink" Target="https://stackoverflow.com/questions/25018114/unwanted-transparency-in-phong-shader-glsl" TargetMode="External"/><Relationship Id="rId6" Type="http://schemas.openxmlformats.org/officeDocument/2006/relationships/image" Target="../media/image19.gif"/><Relationship Id="rId7" Type="http://schemas.openxmlformats.org/officeDocument/2006/relationships/hyperlink" Target="https://roughskin.itch.io/wobbly-shader-godot" TargetMode="External"/><Relationship Id="rId8" Type="http://schemas.openxmlformats.org/officeDocument/2006/relationships/image" Target="../media/image1.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ubebra.itch.io/particle-collider-2d" TargetMode="External"/><Relationship Id="rId4" Type="http://schemas.openxmlformats.org/officeDocument/2006/relationships/image" Target="../media/image14.gif"/><Relationship Id="rId10" Type="http://schemas.openxmlformats.org/officeDocument/2006/relationships/image" Target="../media/image28.gif"/><Relationship Id="rId9" Type="http://schemas.openxmlformats.org/officeDocument/2006/relationships/hyperlink" Target="https://gubebra.itch.io/physarum-exp-11" TargetMode="External"/><Relationship Id="rId5" Type="http://schemas.openxmlformats.org/officeDocument/2006/relationships/hyperlink" Target="https://gubebra.itch.io/3d-boids-exp-13" TargetMode="External"/><Relationship Id="rId6" Type="http://schemas.openxmlformats.org/officeDocument/2006/relationships/image" Target="../media/image7.gif"/><Relationship Id="rId7" Type="http://schemas.openxmlformats.org/officeDocument/2006/relationships/hyperlink" Target="https://gubebra.itch.io/clusters-exp-10" TargetMode="External"/><Relationship Id="rId8" Type="http://schemas.openxmlformats.org/officeDocument/2006/relationships/image" Target="../media/image26.gif"/></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55" name="Shape 55"/>
        <p:cNvGrpSpPr/>
        <p:nvPr/>
      </p:nvGrpSpPr>
      <p:grpSpPr>
        <a:xfrm>
          <a:off x="0" y="0"/>
          <a:ext cx="0" cy="0"/>
          <a:chOff x="0" y="0"/>
          <a:chExt cx="0" cy="0"/>
        </a:xfrm>
      </p:grpSpPr>
      <p:pic>
        <p:nvPicPr>
          <p:cNvPr id="56" name="Google Shape;56;p13"/>
          <p:cNvPicPr preferRelativeResize="0"/>
          <p:nvPr/>
        </p:nvPicPr>
        <p:blipFill rotWithShape="1">
          <a:blip r:embed="rId3">
            <a:alphaModFix amt="30000"/>
          </a:blip>
          <a:srcRect b="0" l="1531" r="1541" t="0"/>
          <a:stretch/>
        </p:blipFill>
        <p:spPr>
          <a:xfrm>
            <a:off x="0" y="-1562"/>
            <a:ext cx="9144000" cy="5146623"/>
          </a:xfrm>
          <a:prstGeom prst="rect">
            <a:avLst/>
          </a:prstGeom>
          <a:noFill/>
          <a:ln>
            <a:noFill/>
          </a:ln>
        </p:spPr>
      </p:pic>
      <p:sp>
        <p:nvSpPr>
          <p:cNvPr id="57" name="Google Shape;57;p13"/>
          <p:cNvSpPr txBox="1"/>
          <p:nvPr>
            <p:ph idx="4294967295" type="ctrTitle"/>
          </p:nvPr>
        </p:nvSpPr>
        <p:spPr>
          <a:xfrm>
            <a:off x="311700" y="1372200"/>
            <a:ext cx="8520600" cy="2690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12000">
                <a:solidFill>
                  <a:srgbClr val="A4C2F4"/>
                </a:solidFill>
                <a:latin typeface="Oswald"/>
                <a:ea typeface="Oswald"/>
                <a:cs typeface="Oswald"/>
                <a:sym typeface="Oswald"/>
              </a:rPr>
              <a:t>SHADERS</a:t>
            </a:r>
            <a:endParaRPr sz="12000">
              <a:solidFill>
                <a:srgbClr val="A4C2F4"/>
              </a:solidFill>
              <a:latin typeface="Oswald"/>
              <a:ea typeface="Oswald"/>
              <a:cs typeface="Oswald"/>
              <a:sym typeface="Oswald"/>
            </a:endParaRPr>
          </a:p>
        </p:txBody>
      </p:sp>
      <p:sp>
        <p:nvSpPr>
          <p:cNvPr id="58" name="Google Shape;58;p13"/>
          <p:cNvSpPr txBox="1"/>
          <p:nvPr>
            <p:ph idx="4294967295" type="subTitle"/>
          </p:nvPr>
        </p:nvSpPr>
        <p:spPr>
          <a:xfrm>
            <a:off x="311700" y="3120100"/>
            <a:ext cx="8520600" cy="706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b="1" lang="en">
                <a:solidFill>
                  <a:srgbClr val="D9D9D9"/>
                </a:solidFill>
              </a:rPr>
              <a:t>Gustavo Beltrão Braga</a:t>
            </a:r>
            <a:endParaRPr b="1">
              <a:solidFill>
                <a:srgbClr val="D9D9D9"/>
              </a:solidFill>
            </a:endParaRPr>
          </a:p>
        </p:txBody>
      </p:sp>
    </p:spTree>
  </p:cSld>
  <p:clrMapOvr>
    <a:masterClrMapping/>
  </p:clrMapOvr>
  <p:transition spd="med">
    <p:fade/>
  </p:transition>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2"/>
          <p:cNvSpPr txBox="1"/>
          <p:nvPr>
            <p:ph type="title"/>
          </p:nvPr>
        </p:nvSpPr>
        <p:spPr>
          <a:xfrm>
            <a:off x="386250" y="1084800"/>
            <a:ext cx="2918400" cy="29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5900">
                <a:latin typeface="Oswald"/>
                <a:ea typeface="Oswald"/>
                <a:cs typeface="Oswald"/>
                <a:sym typeface="Oswald"/>
              </a:rPr>
              <a:t>NA PIPELINE GRÁFICA</a:t>
            </a:r>
            <a:endParaRPr sz="5900">
              <a:latin typeface="Oswald"/>
              <a:ea typeface="Oswald"/>
              <a:cs typeface="Oswald"/>
              <a:sym typeface="Oswald"/>
            </a:endParaRPr>
          </a:p>
        </p:txBody>
      </p:sp>
      <p:pic>
        <p:nvPicPr>
          <p:cNvPr id="136" name="Google Shape;136;p22">
            <a:hlinkClick r:id="rId4"/>
          </p:cNvPr>
          <p:cNvPicPr preferRelativeResize="0"/>
          <p:nvPr/>
        </p:nvPicPr>
        <p:blipFill>
          <a:blip r:embed="rId5">
            <a:alphaModFix/>
          </a:blip>
          <a:stretch>
            <a:fillRect/>
          </a:stretch>
        </p:blipFill>
        <p:spPr>
          <a:xfrm>
            <a:off x="5153650" y="292850"/>
            <a:ext cx="2736900" cy="43668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pic>
        <p:nvPicPr>
          <p:cNvPr id="141" name="Google Shape;141;p23"/>
          <p:cNvPicPr preferRelativeResize="0"/>
          <p:nvPr/>
        </p:nvPicPr>
        <p:blipFill>
          <a:blip r:embed="rId3">
            <a:alphaModFix/>
          </a:blip>
          <a:stretch>
            <a:fillRect/>
          </a:stretch>
        </p:blipFill>
        <p:spPr>
          <a:xfrm>
            <a:off x="0" y="-1562"/>
            <a:ext cx="9143999" cy="5146623"/>
          </a:xfrm>
          <a:prstGeom prst="rect">
            <a:avLst/>
          </a:prstGeom>
          <a:noFill/>
          <a:ln>
            <a:noFill/>
          </a:ln>
        </p:spPr>
      </p:pic>
      <p:pic>
        <p:nvPicPr>
          <p:cNvPr id="142" name="Google Shape;142;p23">
            <a:hlinkClick r:id="rId4"/>
          </p:cNvPr>
          <p:cNvPicPr preferRelativeResize="0"/>
          <p:nvPr/>
        </p:nvPicPr>
        <p:blipFill rotWithShape="1">
          <a:blip r:embed="rId5">
            <a:alphaModFix/>
          </a:blip>
          <a:srcRect b="0" l="28997" r="0" t="0"/>
          <a:stretch/>
        </p:blipFill>
        <p:spPr>
          <a:xfrm>
            <a:off x="0" y="554825"/>
            <a:ext cx="3437750" cy="3842600"/>
          </a:xfrm>
          <a:prstGeom prst="rect">
            <a:avLst/>
          </a:prstGeom>
          <a:noFill/>
          <a:ln>
            <a:noFill/>
          </a:ln>
        </p:spPr>
      </p:pic>
      <p:pic>
        <p:nvPicPr>
          <p:cNvPr id="143" name="Google Shape;143;p23"/>
          <p:cNvPicPr preferRelativeResize="0"/>
          <p:nvPr/>
        </p:nvPicPr>
        <p:blipFill>
          <a:blip r:embed="rId3">
            <a:alphaModFix amt="86000"/>
          </a:blip>
          <a:stretch>
            <a:fillRect/>
          </a:stretch>
        </p:blipFill>
        <p:spPr>
          <a:xfrm>
            <a:off x="0" y="-1562"/>
            <a:ext cx="9143999" cy="5146623"/>
          </a:xfrm>
          <a:prstGeom prst="rect">
            <a:avLst/>
          </a:prstGeom>
          <a:noFill/>
          <a:ln>
            <a:noFill/>
          </a:ln>
        </p:spPr>
      </p:pic>
      <p:sp>
        <p:nvSpPr>
          <p:cNvPr id="144" name="Google Shape;144;p23"/>
          <p:cNvSpPr txBox="1"/>
          <p:nvPr>
            <p:ph idx="4294967295" type="ctrTitle"/>
          </p:nvPr>
        </p:nvSpPr>
        <p:spPr>
          <a:xfrm>
            <a:off x="311700" y="1540650"/>
            <a:ext cx="8520600" cy="2062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ts val="891"/>
              <a:buNone/>
            </a:pPr>
            <a:r>
              <a:rPr lang="en" sz="6900">
                <a:solidFill>
                  <a:srgbClr val="9FC5E8"/>
                </a:solidFill>
                <a:latin typeface="Oswald"/>
                <a:ea typeface="Oswald"/>
                <a:cs typeface="Oswald"/>
                <a:sym typeface="Oswald"/>
              </a:rPr>
              <a:t>POR QUE USAR SHADERS?</a:t>
            </a:r>
            <a:endParaRPr sz="6900">
              <a:solidFill>
                <a:srgbClr val="9FC5E8"/>
              </a:solidFill>
              <a:latin typeface="Oswald"/>
              <a:ea typeface="Oswald"/>
              <a:cs typeface="Oswald"/>
              <a:sym typeface="Oswa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4"/>
          <p:cNvSpPr txBox="1"/>
          <p:nvPr>
            <p:ph idx="1" type="body"/>
          </p:nvPr>
        </p:nvSpPr>
        <p:spPr>
          <a:xfrm>
            <a:off x="299725" y="873750"/>
            <a:ext cx="3756600" cy="33960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SzPts val="1200"/>
              <a:buChar char="●"/>
            </a:pPr>
            <a:r>
              <a:rPr lang="en" sz="1200"/>
              <a:t>Tudo poderia ser feito em CPU, porém, </a:t>
            </a:r>
            <a:r>
              <a:rPr b="1" lang="en" sz="1200"/>
              <a:t>mais lento</a:t>
            </a:r>
            <a:r>
              <a:rPr lang="en" sz="1200"/>
              <a:t>.</a:t>
            </a:r>
            <a:endParaRPr sz="1200"/>
          </a:p>
          <a:p>
            <a:pPr indent="-304800" lvl="0" marL="457200" rtl="0" algn="l">
              <a:spcBef>
                <a:spcPts val="1200"/>
              </a:spcBef>
              <a:spcAft>
                <a:spcPts val="0"/>
              </a:spcAft>
              <a:buSzPts val="1200"/>
              <a:buChar char="●"/>
            </a:pPr>
            <a:r>
              <a:rPr lang="en" sz="1200"/>
              <a:t>Mais intuitivo/otimizado.</a:t>
            </a:r>
            <a:endParaRPr sz="1200"/>
          </a:p>
          <a:p>
            <a:pPr indent="-304800" lvl="0" marL="457200" rtl="0" algn="l">
              <a:spcBef>
                <a:spcPts val="1200"/>
              </a:spcBef>
              <a:spcAft>
                <a:spcPts val="1200"/>
              </a:spcAft>
              <a:buSzPts val="1200"/>
              <a:buChar char="●"/>
            </a:pPr>
            <a:r>
              <a:rPr lang="en" sz="1200"/>
              <a:t>Simulações em tempo real.</a:t>
            </a:r>
            <a:endParaRPr sz="1200"/>
          </a:p>
        </p:txBody>
      </p:sp>
      <p:pic>
        <p:nvPicPr>
          <p:cNvPr descr="The Mythbusters, Adam Savage and Jamie Hyneman demonstrate the power of GPU computing." id="150" name="Google Shape;150;p24" title="Mythbusters Demo GPU versus CPU">
            <a:hlinkClick r:id="rId4"/>
          </p:cNvPr>
          <p:cNvPicPr preferRelativeResize="0"/>
          <p:nvPr/>
        </p:nvPicPr>
        <p:blipFill>
          <a:blip r:embed="rId5">
            <a:alphaModFix/>
          </a:blip>
          <a:stretch>
            <a:fillRect/>
          </a:stretch>
        </p:blipFill>
        <p:spPr>
          <a:xfrm>
            <a:off x="4056325" y="971474"/>
            <a:ext cx="4861450" cy="2734575"/>
          </a:xfrm>
          <a:prstGeom prst="rect">
            <a:avLst/>
          </a:prstGeom>
          <a:noFill/>
          <a:ln>
            <a:noFill/>
          </a:ln>
        </p:spPr>
      </p:pic>
      <p:pic>
        <p:nvPicPr>
          <p:cNvPr id="151" name="Google Shape;151;p24">
            <a:hlinkClick r:id="rId6"/>
          </p:cNvPr>
          <p:cNvPicPr preferRelativeResize="0"/>
          <p:nvPr/>
        </p:nvPicPr>
        <p:blipFill>
          <a:blip r:embed="rId7">
            <a:alphaModFix/>
          </a:blip>
          <a:stretch>
            <a:fillRect/>
          </a:stretch>
        </p:blipFill>
        <p:spPr>
          <a:xfrm>
            <a:off x="387900" y="2118850"/>
            <a:ext cx="3381449" cy="1845400"/>
          </a:xfrm>
          <a:prstGeom prst="rect">
            <a:avLst/>
          </a:prstGeom>
          <a:noFill/>
          <a:ln>
            <a:noFill/>
          </a:ln>
        </p:spPr>
      </p:pic>
      <p:sp>
        <p:nvSpPr>
          <p:cNvPr id="152" name="Google Shape;152;p24"/>
          <p:cNvSpPr txBox="1"/>
          <p:nvPr>
            <p:ph idx="4294967295" type="ctrTitle"/>
          </p:nvPr>
        </p:nvSpPr>
        <p:spPr>
          <a:xfrm>
            <a:off x="1070050" y="4523325"/>
            <a:ext cx="9144000" cy="1105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5400">
                <a:solidFill>
                  <a:srgbClr val="CCCCCC"/>
                </a:solidFill>
                <a:latin typeface="Oswald"/>
                <a:ea typeface="Oswald"/>
                <a:cs typeface="Oswald"/>
                <a:sym typeface="Oswald"/>
              </a:rPr>
              <a:t>POR QUE USAR SHADERS?</a:t>
            </a:r>
            <a:endParaRPr sz="5400">
              <a:solidFill>
                <a:srgbClr val="CCCCCC"/>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5"/>
          <p:cNvPicPr preferRelativeResize="0"/>
          <p:nvPr/>
        </p:nvPicPr>
        <p:blipFill>
          <a:blip r:embed="rId3">
            <a:alphaModFix/>
          </a:blip>
          <a:stretch>
            <a:fillRect/>
          </a:stretch>
        </p:blipFill>
        <p:spPr>
          <a:xfrm>
            <a:off x="0" y="-1562"/>
            <a:ext cx="9143999" cy="5146623"/>
          </a:xfrm>
          <a:prstGeom prst="rect">
            <a:avLst/>
          </a:prstGeom>
          <a:noFill/>
          <a:ln>
            <a:noFill/>
          </a:ln>
        </p:spPr>
      </p:pic>
      <p:pic>
        <p:nvPicPr>
          <p:cNvPr id="158" name="Google Shape;158;p25">
            <a:hlinkClick r:id="rId4"/>
          </p:cNvPr>
          <p:cNvPicPr preferRelativeResize="0"/>
          <p:nvPr/>
        </p:nvPicPr>
        <p:blipFill rotWithShape="1">
          <a:blip r:embed="rId5">
            <a:alphaModFix/>
          </a:blip>
          <a:srcRect b="0" l="28997" r="0" t="0"/>
          <a:stretch/>
        </p:blipFill>
        <p:spPr>
          <a:xfrm>
            <a:off x="0" y="554825"/>
            <a:ext cx="3437750" cy="3842600"/>
          </a:xfrm>
          <a:prstGeom prst="rect">
            <a:avLst/>
          </a:prstGeom>
          <a:noFill/>
          <a:ln>
            <a:noFill/>
          </a:ln>
        </p:spPr>
      </p:pic>
      <p:pic>
        <p:nvPicPr>
          <p:cNvPr id="159" name="Google Shape;159;p25"/>
          <p:cNvPicPr preferRelativeResize="0"/>
          <p:nvPr/>
        </p:nvPicPr>
        <p:blipFill>
          <a:blip r:embed="rId3">
            <a:alphaModFix amt="86000"/>
          </a:blip>
          <a:stretch>
            <a:fillRect/>
          </a:stretch>
        </p:blipFill>
        <p:spPr>
          <a:xfrm>
            <a:off x="0" y="-1562"/>
            <a:ext cx="9143999" cy="5146623"/>
          </a:xfrm>
          <a:prstGeom prst="rect">
            <a:avLst/>
          </a:prstGeom>
          <a:noFill/>
          <a:ln>
            <a:noFill/>
          </a:ln>
        </p:spPr>
      </p:pic>
      <p:sp>
        <p:nvSpPr>
          <p:cNvPr id="160" name="Google Shape;160;p25"/>
          <p:cNvSpPr txBox="1"/>
          <p:nvPr>
            <p:ph idx="4294967295" type="ctrTitle"/>
          </p:nvPr>
        </p:nvSpPr>
        <p:spPr>
          <a:xfrm>
            <a:off x="311700" y="1832550"/>
            <a:ext cx="8520600" cy="14784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6900">
                <a:solidFill>
                  <a:srgbClr val="9FC5E8"/>
                </a:solidFill>
                <a:latin typeface="Oswald"/>
                <a:ea typeface="Oswald"/>
                <a:cs typeface="Oswald"/>
                <a:sym typeface="Oswald"/>
              </a:rPr>
              <a:t>E O PAPEL DA CPU?</a:t>
            </a:r>
            <a:endParaRPr sz="6900">
              <a:solidFill>
                <a:srgbClr val="9FC5E8"/>
              </a:solidFill>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26"/>
          <p:cNvSpPr txBox="1"/>
          <p:nvPr>
            <p:ph idx="1" type="body"/>
          </p:nvPr>
        </p:nvSpPr>
        <p:spPr>
          <a:xfrm>
            <a:off x="311700" y="901650"/>
            <a:ext cx="8520600" cy="3340200"/>
          </a:xfrm>
          <a:prstGeom prst="rect">
            <a:avLst/>
          </a:prstGeom>
        </p:spPr>
        <p:txBody>
          <a:bodyPr anchorCtr="0" anchor="t" bIns="91425" lIns="91425" spcFirstLastPara="1" rIns="91425" wrap="square" tIns="91425">
            <a:normAutofit/>
          </a:bodyPr>
          <a:lstStyle/>
          <a:p>
            <a:pPr indent="-330200" lvl="0" marL="457200" rtl="0" algn="l">
              <a:spcBef>
                <a:spcPts val="0"/>
              </a:spcBef>
              <a:spcAft>
                <a:spcPts val="0"/>
              </a:spcAft>
              <a:buSzPts val="1600"/>
              <a:buChar char="●"/>
            </a:pPr>
            <a:r>
              <a:rPr lang="en" sz="1600"/>
              <a:t>A CPU é responsável por </a:t>
            </a:r>
            <a:r>
              <a:rPr b="1" lang="en" sz="1600"/>
              <a:t>enviar os dados para a GPU, gerenciar o pipeline gráfico e memória (Buffers)</a:t>
            </a:r>
            <a:r>
              <a:rPr lang="en" sz="1600"/>
              <a:t>.</a:t>
            </a:r>
            <a:endParaRPr sz="1600"/>
          </a:p>
          <a:p>
            <a:pPr indent="-330200" lvl="0" marL="457200" rtl="0" algn="l">
              <a:spcBef>
                <a:spcPts val="0"/>
              </a:spcBef>
              <a:spcAft>
                <a:spcPts val="0"/>
              </a:spcAft>
              <a:buSzPts val="1600"/>
              <a:buChar char="●"/>
            </a:pPr>
            <a:r>
              <a:rPr lang="en" sz="1600"/>
              <a:t>Controla</a:t>
            </a:r>
            <a:r>
              <a:rPr b="1" lang="en" sz="1600"/>
              <a:t> o que a GPU vai renderizar</a:t>
            </a:r>
            <a:r>
              <a:rPr lang="en" sz="1600"/>
              <a:t> pois cuida do movimento de objetos e </a:t>
            </a:r>
            <a:r>
              <a:rPr i="1" lang="en" sz="1600"/>
              <a:t>players</a:t>
            </a:r>
            <a:r>
              <a:rPr lang="en" sz="1600"/>
              <a:t> em uma cena.</a:t>
            </a:r>
            <a:endParaRPr sz="1600"/>
          </a:p>
          <a:p>
            <a:pPr indent="-330200" lvl="0" marL="457200" rtl="0" algn="l">
              <a:spcBef>
                <a:spcPts val="0"/>
              </a:spcBef>
              <a:spcAft>
                <a:spcPts val="0"/>
              </a:spcAft>
              <a:buSzPts val="1600"/>
              <a:buChar char="●"/>
            </a:pPr>
            <a:r>
              <a:rPr lang="en" sz="1600"/>
              <a:t>Detecção de colisões (na maioria das vezes)</a:t>
            </a:r>
            <a:endParaRPr sz="1600"/>
          </a:p>
          <a:p>
            <a:pPr indent="-330200" lvl="0" marL="457200" rtl="0" algn="l">
              <a:spcBef>
                <a:spcPts val="0"/>
              </a:spcBef>
              <a:spcAft>
                <a:spcPts val="0"/>
              </a:spcAft>
              <a:buSzPts val="1600"/>
              <a:buChar char="●"/>
            </a:pPr>
            <a:r>
              <a:rPr i="1" lang="en" sz="1600"/>
              <a:t>Culling</a:t>
            </a:r>
            <a:r>
              <a:rPr lang="en" sz="1600"/>
              <a:t> de objetos, escolha de LOD.</a:t>
            </a:r>
            <a:endParaRPr sz="1600"/>
          </a:p>
          <a:p>
            <a:pPr indent="-330200" lvl="0" marL="457200" rtl="0" algn="l">
              <a:spcBef>
                <a:spcPts val="0"/>
              </a:spcBef>
              <a:spcAft>
                <a:spcPts val="0"/>
              </a:spcAft>
              <a:buSzPts val="1600"/>
              <a:buChar char="●"/>
            </a:pPr>
            <a:r>
              <a:rPr lang="en" sz="1600"/>
              <a:t>Mais otimizada para certas operações.</a:t>
            </a:r>
            <a:endParaRPr sz="1600"/>
          </a:p>
          <a:p>
            <a:pPr indent="-330200" lvl="0" marL="457200" rtl="0" algn="l">
              <a:spcBef>
                <a:spcPts val="0"/>
              </a:spcBef>
              <a:spcAft>
                <a:spcPts val="0"/>
              </a:spcAft>
              <a:buSzPts val="1600"/>
              <a:buChar char="●"/>
            </a:pPr>
            <a:r>
              <a:rPr lang="en" sz="1600"/>
              <a:t>Outros papéis mais intuitivos: </a:t>
            </a:r>
            <a:r>
              <a:rPr b="1" lang="en" sz="1600"/>
              <a:t>Comunicação </a:t>
            </a:r>
            <a:r>
              <a:rPr b="1" i="1" lang="en" sz="1600"/>
              <a:t>multiplayer</a:t>
            </a:r>
            <a:r>
              <a:rPr b="1" lang="en" sz="1600"/>
              <a:t>, áudios e sons</a:t>
            </a:r>
            <a:r>
              <a:rPr lang="en" sz="1600"/>
              <a:t>.</a:t>
            </a:r>
            <a:endParaRPr sz="1600"/>
          </a:p>
        </p:txBody>
      </p:sp>
      <p:sp>
        <p:nvSpPr>
          <p:cNvPr id="166" name="Google Shape;166;p26"/>
          <p:cNvSpPr txBox="1"/>
          <p:nvPr>
            <p:ph idx="4294967295" type="ctrTitle"/>
          </p:nvPr>
        </p:nvSpPr>
        <p:spPr>
          <a:xfrm>
            <a:off x="2062375" y="4523325"/>
            <a:ext cx="8151600" cy="1105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5400">
                <a:solidFill>
                  <a:srgbClr val="CCCCCC"/>
                </a:solidFill>
                <a:latin typeface="Oswald"/>
                <a:ea typeface="Oswald"/>
                <a:cs typeface="Oswald"/>
                <a:sym typeface="Oswald"/>
              </a:rPr>
              <a:t>E O PAPEL DA CPU?</a:t>
            </a:r>
            <a:endParaRPr sz="5400">
              <a:solidFill>
                <a:srgbClr val="CCCCCC"/>
              </a:solidFill>
              <a:latin typeface="Oswald"/>
              <a:ea typeface="Oswald"/>
              <a:cs typeface="Oswald"/>
              <a:sym typeface="Oswa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27"/>
          <p:cNvPicPr preferRelativeResize="0"/>
          <p:nvPr/>
        </p:nvPicPr>
        <p:blipFill>
          <a:blip r:embed="rId4">
            <a:alphaModFix/>
          </a:blip>
          <a:stretch>
            <a:fillRect/>
          </a:stretch>
        </p:blipFill>
        <p:spPr>
          <a:xfrm>
            <a:off x="0" y="-1562"/>
            <a:ext cx="9143999" cy="5146623"/>
          </a:xfrm>
          <a:prstGeom prst="rect">
            <a:avLst/>
          </a:prstGeom>
          <a:noFill/>
          <a:ln>
            <a:noFill/>
          </a:ln>
        </p:spPr>
      </p:pic>
      <p:pic>
        <p:nvPicPr>
          <p:cNvPr id="172" name="Google Shape;172;p27">
            <a:hlinkClick r:id="rId5"/>
          </p:cNvPr>
          <p:cNvPicPr preferRelativeResize="0"/>
          <p:nvPr/>
        </p:nvPicPr>
        <p:blipFill rotWithShape="1">
          <a:blip r:embed="rId6">
            <a:alphaModFix/>
          </a:blip>
          <a:srcRect b="0" l="28997" r="0" t="0"/>
          <a:stretch/>
        </p:blipFill>
        <p:spPr>
          <a:xfrm>
            <a:off x="0" y="554825"/>
            <a:ext cx="3437750" cy="3842600"/>
          </a:xfrm>
          <a:prstGeom prst="rect">
            <a:avLst/>
          </a:prstGeom>
          <a:noFill/>
          <a:ln>
            <a:noFill/>
          </a:ln>
        </p:spPr>
      </p:pic>
      <p:pic>
        <p:nvPicPr>
          <p:cNvPr id="173" name="Google Shape;173;p27"/>
          <p:cNvPicPr preferRelativeResize="0"/>
          <p:nvPr/>
        </p:nvPicPr>
        <p:blipFill>
          <a:blip r:embed="rId4">
            <a:alphaModFix amt="86000"/>
          </a:blip>
          <a:stretch>
            <a:fillRect/>
          </a:stretch>
        </p:blipFill>
        <p:spPr>
          <a:xfrm>
            <a:off x="0" y="-1562"/>
            <a:ext cx="9143999" cy="5146623"/>
          </a:xfrm>
          <a:prstGeom prst="rect">
            <a:avLst/>
          </a:prstGeom>
          <a:noFill/>
          <a:ln>
            <a:noFill/>
          </a:ln>
        </p:spPr>
      </p:pic>
      <p:sp>
        <p:nvSpPr>
          <p:cNvPr id="174" name="Google Shape;174;p27"/>
          <p:cNvSpPr txBox="1"/>
          <p:nvPr>
            <p:ph idx="4294967295" type="ctrTitle"/>
          </p:nvPr>
        </p:nvSpPr>
        <p:spPr>
          <a:xfrm>
            <a:off x="311700" y="1540650"/>
            <a:ext cx="8520600" cy="20622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ts val="891"/>
              <a:buNone/>
            </a:pPr>
            <a:r>
              <a:rPr lang="en" sz="6900">
                <a:solidFill>
                  <a:srgbClr val="9FC5E8"/>
                </a:solidFill>
                <a:latin typeface="Oswald"/>
                <a:ea typeface="Oswald"/>
                <a:cs typeface="Oswald"/>
                <a:sym typeface="Oswald"/>
              </a:rPr>
              <a:t>COMO ESCOLHER UM SHADER?</a:t>
            </a:r>
            <a:endParaRPr sz="6900">
              <a:solidFill>
                <a:srgbClr val="9FC5E8"/>
              </a:solidFill>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pic>
        <p:nvPicPr>
          <p:cNvPr id="179" name="Google Shape;179;p28"/>
          <p:cNvPicPr preferRelativeResize="0"/>
          <p:nvPr/>
        </p:nvPicPr>
        <p:blipFill>
          <a:blip r:embed="rId3">
            <a:alphaModFix/>
          </a:blip>
          <a:stretch>
            <a:fillRect/>
          </a:stretch>
        </p:blipFill>
        <p:spPr>
          <a:xfrm>
            <a:off x="0" y="-1562"/>
            <a:ext cx="9143999" cy="5146623"/>
          </a:xfrm>
          <a:prstGeom prst="rect">
            <a:avLst/>
          </a:prstGeom>
          <a:noFill/>
          <a:ln>
            <a:noFill/>
          </a:ln>
        </p:spPr>
      </p:pic>
      <p:pic>
        <p:nvPicPr>
          <p:cNvPr id="180" name="Google Shape;180;p28">
            <a:hlinkClick r:id="rId4"/>
          </p:cNvPr>
          <p:cNvPicPr preferRelativeResize="0"/>
          <p:nvPr/>
        </p:nvPicPr>
        <p:blipFill rotWithShape="1">
          <a:blip r:embed="rId5">
            <a:alphaModFix/>
          </a:blip>
          <a:srcRect b="0" l="28997" r="0" t="0"/>
          <a:stretch/>
        </p:blipFill>
        <p:spPr>
          <a:xfrm>
            <a:off x="0" y="554825"/>
            <a:ext cx="3437750" cy="3842600"/>
          </a:xfrm>
          <a:prstGeom prst="rect">
            <a:avLst/>
          </a:prstGeom>
          <a:noFill/>
          <a:ln>
            <a:noFill/>
          </a:ln>
        </p:spPr>
      </p:pic>
      <p:pic>
        <p:nvPicPr>
          <p:cNvPr id="181" name="Google Shape;181;p28"/>
          <p:cNvPicPr preferRelativeResize="0"/>
          <p:nvPr/>
        </p:nvPicPr>
        <p:blipFill>
          <a:blip r:embed="rId3">
            <a:alphaModFix amt="86000"/>
          </a:blip>
          <a:stretch>
            <a:fillRect/>
          </a:stretch>
        </p:blipFill>
        <p:spPr>
          <a:xfrm>
            <a:off x="0" y="-1562"/>
            <a:ext cx="9143999" cy="5146623"/>
          </a:xfrm>
          <a:prstGeom prst="rect">
            <a:avLst/>
          </a:prstGeom>
          <a:noFill/>
          <a:ln>
            <a:noFill/>
          </a:ln>
        </p:spPr>
      </p:pic>
      <p:sp>
        <p:nvSpPr>
          <p:cNvPr id="182" name="Google Shape;182;p28"/>
          <p:cNvSpPr txBox="1"/>
          <p:nvPr>
            <p:ph idx="4294967295" type="ctrTitle"/>
          </p:nvPr>
        </p:nvSpPr>
        <p:spPr>
          <a:xfrm>
            <a:off x="311700" y="1900850"/>
            <a:ext cx="8520600" cy="17019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6900">
                <a:solidFill>
                  <a:srgbClr val="9FC5E8"/>
                </a:solidFill>
                <a:latin typeface="Oswald"/>
                <a:ea typeface="Oswald"/>
                <a:cs typeface="Oswald"/>
                <a:sym typeface="Oswald"/>
              </a:rPr>
              <a:t>NA PRÁTICA</a:t>
            </a:r>
            <a:endParaRPr sz="6900">
              <a:solidFill>
                <a:srgbClr val="9FC5E8"/>
              </a:solidFill>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6" name="Shape 186"/>
        <p:cNvGrpSpPr/>
        <p:nvPr/>
      </p:nvGrpSpPr>
      <p:grpSpPr>
        <a:xfrm>
          <a:off x="0" y="0"/>
          <a:ext cx="0" cy="0"/>
          <a:chOff x="0" y="0"/>
          <a:chExt cx="0" cy="0"/>
        </a:xfrm>
      </p:grpSpPr>
      <p:sp>
        <p:nvSpPr>
          <p:cNvPr id="187" name="Google Shape;187;p2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LIVE CODING / CÍRCULO COM COR VARIANTE </a:t>
            </a:r>
            <a:endParaRPr>
              <a:latin typeface="Oswald"/>
              <a:ea typeface="Oswald"/>
              <a:cs typeface="Oswald"/>
              <a:sym typeface="Oswald"/>
            </a:endParaRPr>
          </a:p>
        </p:txBody>
      </p:sp>
      <p:sp>
        <p:nvSpPr>
          <p:cNvPr id="188" name="Google Shape;188;p29"/>
          <p:cNvSpPr txBox="1"/>
          <p:nvPr>
            <p:ph idx="1" type="body"/>
          </p:nvPr>
        </p:nvSpPr>
        <p:spPr>
          <a:xfrm>
            <a:off x="311700" y="1705875"/>
            <a:ext cx="8520600" cy="2963100"/>
          </a:xfrm>
          <a:prstGeom prst="rect">
            <a:avLst/>
          </a:prstGeom>
        </p:spPr>
        <p:txBody>
          <a:bodyPr anchorCtr="0" anchor="t" bIns="91425" lIns="91425" spcFirstLastPara="1" rIns="91425" wrap="square" tIns="91425">
            <a:noAutofit/>
          </a:bodyPr>
          <a:lstStyle/>
          <a:p>
            <a:pPr indent="0" lvl="0" marL="0" rtl="0" algn="l">
              <a:lnSpc>
                <a:spcPct val="50000"/>
              </a:lnSpc>
              <a:spcBef>
                <a:spcPts val="0"/>
              </a:spcBef>
              <a:spcAft>
                <a:spcPts val="0"/>
              </a:spcAft>
              <a:buNone/>
            </a:pPr>
            <a:r>
              <a:rPr lang="en" sz="850">
                <a:solidFill>
                  <a:schemeClr val="accent1"/>
                </a:solidFill>
              </a:rPr>
              <a:t>vec3 DrawRainbowCircle(vec2 uv, vec2 center, float radius)</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    float aspect = iResolution.x / iResolution.y;</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    vec2 diff = uv - center;</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    diff.y /= aspect;</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    vec3 color = 0.5 + cos(iTime + uv.xyx + vec3(0,2,4));</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    return color * float(length(diff) &lt; radius);</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void mainImage( out vec4 fragColor, in vec2 fragCoord )</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    vec2 uv = fragCoord/iResolution.xy;</a:t>
            </a:r>
            <a:endParaRPr sz="850">
              <a:solidFill>
                <a:schemeClr val="accent1"/>
              </a:solidFill>
            </a:endParaRPr>
          </a:p>
          <a:p>
            <a:pPr indent="0" lvl="0" marL="0" rtl="0" algn="l">
              <a:lnSpc>
                <a:spcPct val="50000"/>
              </a:lnSpc>
              <a:spcBef>
                <a:spcPts val="1200"/>
              </a:spcBef>
              <a:spcAft>
                <a:spcPts val="0"/>
              </a:spcAft>
              <a:buNone/>
            </a:pPr>
            <a:r>
              <a:rPr lang="en" sz="850">
                <a:solidFill>
                  <a:schemeClr val="accent1"/>
                </a:solidFill>
              </a:rPr>
              <a:t>    fragColor = vec4(DrawRainbowCircle(uv, vec2(.5, .5), .1), 1);</a:t>
            </a:r>
            <a:endParaRPr sz="850">
              <a:solidFill>
                <a:schemeClr val="accent1"/>
              </a:solidFill>
            </a:endParaRPr>
          </a:p>
          <a:p>
            <a:pPr indent="0" lvl="0" marL="0" rtl="0" algn="l">
              <a:lnSpc>
                <a:spcPct val="50000"/>
              </a:lnSpc>
              <a:spcBef>
                <a:spcPts val="1200"/>
              </a:spcBef>
              <a:spcAft>
                <a:spcPts val="1200"/>
              </a:spcAft>
              <a:buNone/>
            </a:pPr>
            <a:r>
              <a:rPr lang="en" sz="650">
                <a:solidFill>
                  <a:schemeClr val="accent1"/>
                </a:solidFill>
              </a:rPr>
              <a:t>}</a:t>
            </a:r>
            <a:endParaRPr sz="650">
              <a:solidFill>
                <a:schemeClr val="accen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CÍRCULO COM COR VARIANTE</a:t>
            </a:r>
            <a:endParaRPr/>
          </a:p>
        </p:txBody>
      </p:sp>
      <p:sp>
        <p:nvSpPr>
          <p:cNvPr id="194" name="Google Shape;194;p30"/>
          <p:cNvSpPr txBox="1"/>
          <p:nvPr>
            <p:ph idx="1" type="body"/>
          </p:nvPr>
        </p:nvSpPr>
        <p:spPr>
          <a:xfrm>
            <a:off x="311700" y="919350"/>
            <a:ext cx="3465300" cy="472200"/>
          </a:xfrm>
          <a:prstGeom prst="rect">
            <a:avLst/>
          </a:prstGeom>
        </p:spPr>
        <p:txBody>
          <a:bodyPr anchorCtr="0" anchor="t" bIns="91425" lIns="91425" spcFirstLastPara="1" rIns="91425" wrap="square" tIns="91425">
            <a:normAutofit fontScale="77500"/>
          </a:bodyPr>
          <a:lstStyle/>
          <a:p>
            <a:pPr indent="0" lvl="0" marL="0" rtl="0" algn="ctr">
              <a:spcBef>
                <a:spcPts val="0"/>
              </a:spcBef>
              <a:spcAft>
                <a:spcPts val="1200"/>
              </a:spcAft>
              <a:buNone/>
            </a:pPr>
            <a:r>
              <a:rPr lang="en" u="sng">
                <a:solidFill>
                  <a:schemeClr val="hlink"/>
                </a:solidFill>
                <a:hlinkClick r:id="rId4"/>
              </a:rPr>
              <a:t>https://www.shadertoy.com/new</a:t>
            </a:r>
            <a:endParaRPr/>
          </a:p>
        </p:txBody>
      </p:sp>
      <p:sp>
        <p:nvSpPr>
          <p:cNvPr id="195" name="Google Shape;195;p30"/>
          <p:cNvSpPr txBox="1"/>
          <p:nvPr>
            <p:ph idx="4294967295" type="ctrTitle"/>
          </p:nvPr>
        </p:nvSpPr>
        <p:spPr>
          <a:xfrm>
            <a:off x="3851425" y="4523325"/>
            <a:ext cx="6362700" cy="1105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5400">
                <a:solidFill>
                  <a:srgbClr val="CCCCCC"/>
                </a:solidFill>
                <a:latin typeface="Oswald"/>
                <a:ea typeface="Oswald"/>
                <a:cs typeface="Oswald"/>
                <a:sym typeface="Oswald"/>
              </a:rPr>
              <a:t>LIVE CODING</a:t>
            </a:r>
            <a:endParaRPr sz="5400">
              <a:solidFill>
                <a:srgbClr val="CCCCCC"/>
              </a:solidFill>
              <a:latin typeface="Oswald"/>
              <a:ea typeface="Oswald"/>
              <a:cs typeface="Oswald"/>
              <a:sym typeface="Oswald"/>
            </a:endParaRPr>
          </a:p>
        </p:txBody>
      </p:sp>
      <p:pic>
        <p:nvPicPr>
          <p:cNvPr id="196" name="Google Shape;196;p30"/>
          <p:cNvPicPr preferRelativeResize="0"/>
          <p:nvPr/>
        </p:nvPicPr>
        <p:blipFill rotWithShape="1">
          <a:blip r:embed="rId5">
            <a:alphaModFix/>
          </a:blip>
          <a:srcRect b="32419" l="40128" r="40317" t="32539"/>
          <a:stretch/>
        </p:blipFill>
        <p:spPr>
          <a:xfrm>
            <a:off x="3386400" y="1840149"/>
            <a:ext cx="2371200" cy="2393400"/>
          </a:xfrm>
          <a:prstGeom prst="ellipse">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sp>
        <p:nvSpPr>
          <p:cNvPr id="201" name="Google Shape;201;p3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PRIMORDIAL PARTICLE SYSTEM</a:t>
            </a:r>
            <a:endParaRPr>
              <a:latin typeface="Oswald"/>
              <a:ea typeface="Oswald"/>
              <a:cs typeface="Oswald"/>
              <a:sym typeface="Oswald"/>
            </a:endParaRPr>
          </a:p>
        </p:txBody>
      </p:sp>
      <p:pic>
        <p:nvPicPr>
          <p:cNvPr descr="How life emerges from a simple particle motion law: Introducing the Primordial Particle Systems&#10;Self-structuring patterns can be observed all over the universe, from galaxies to molecules to living matter, yet their emergence is waiting for full understanding. We discovered a simple motion law for moving and interacting self-propelled particles leading to a self-structuring, self-reproducing and selfsustaining life-like system. The patterns emerging within this system resemble patterns found in living organisms. The emergent cells we found show a distinct life cycle and even create their own ecosystem from scratch. These structures grow and reproduce on their own, show self-driven behavior and interact with each other. Here we analyze the macroscopic properties of the emerging ecology, as well as the microscopic properties of the mechanism that leads to it. Basic properties of the emerging structures (size distributions, longevity) are analyzed as well as their resilience against sensor or actuation noise. &#10;If this caught your interest, here you'll find more about Primordial Particle Systems: http://www.nature.com/articles/srep37969&#10;&#10;As more and more people create their own implementiations of the PPS (examples can be found below), a public GitLab repository for PPS related programs can be found here: https://gitlab.com/thomasschmickl/primordialparticlesystems_public.git&#10;If you want to add a program, please contact us per mail, which you can find here:&#10;https://alife.uni-graz.at/&#10;&#10;One version of the PPS by Joe Haythornthwaite (nagualdesign) can be accessed here:&#10;https://nagualdesign.github.io/&#10;&#10;Another version of the Primordial Particle System by Brian H. can be found on https://beta.observablehq.com/@daxreincarnate/primordial-particle-system&#10;&#10;A video of another implementation by TheRainHarvester can be found here: https://youtu.be/I6bHpJ2GV0Y" id="202" name="Google Shape;202;p31" title="How life emerges from a simple particle motion law: Introducing the Primordial Particle System">
            <a:hlinkClick r:id="rId4"/>
          </p:cNvPr>
          <p:cNvPicPr preferRelativeResize="0"/>
          <p:nvPr/>
        </p:nvPicPr>
        <p:blipFill>
          <a:blip r:embed="rId5">
            <a:alphaModFix/>
          </a:blip>
          <a:stretch>
            <a:fillRect/>
          </a:stretch>
        </p:blipFill>
        <p:spPr>
          <a:xfrm>
            <a:off x="1863513" y="1196325"/>
            <a:ext cx="5416975" cy="3047050"/>
          </a:xfrm>
          <a:prstGeom prst="rect">
            <a:avLst/>
          </a:prstGeom>
          <a:noFill/>
          <a:ln>
            <a:noFill/>
          </a:ln>
        </p:spPr>
      </p:pic>
      <p:sp>
        <p:nvSpPr>
          <p:cNvPr id="203" name="Google Shape;203;p31"/>
          <p:cNvSpPr txBox="1"/>
          <p:nvPr>
            <p:ph idx="4294967295" type="ctrTitle"/>
          </p:nvPr>
        </p:nvSpPr>
        <p:spPr>
          <a:xfrm>
            <a:off x="3851425" y="4523325"/>
            <a:ext cx="6362700" cy="1105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5400">
                <a:solidFill>
                  <a:srgbClr val="CCCCCC"/>
                </a:solidFill>
                <a:latin typeface="Oswald"/>
                <a:ea typeface="Oswald"/>
                <a:cs typeface="Oswald"/>
                <a:sym typeface="Oswald"/>
              </a:rPr>
              <a:t>LIVE CODING</a:t>
            </a:r>
            <a:endParaRPr sz="5400">
              <a:solidFill>
                <a:srgbClr val="CCCCCC"/>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2" name="Shape 62"/>
        <p:cNvGrpSpPr/>
        <p:nvPr/>
      </p:nvGrpSpPr>
      <p:grpSpPr>
        <a:xfrm>
          <a:off x="0" y="0"/>
          <a:ext cx="0" cy="0"/>
          <a:chOff x="0" y="0"/>
          <a:chExt cx="0" cy="0"/>
        </a:xfrm>
      </p:grpSpPr>
      <p:pic>
        <p:nvPicPr>
          <p:cNvPr id="63" name="Google Shape;63;p14"/>
          <p:cNvPicPr preferRelativeResize="0"/>
          <p:nvPr/>
        </p:nvPicPr>
        <p:blipFill rotWithShape="1">
          <a:blip r:embed="rId4">
            <a:alphaModFix amt="30000"/>
          </a:blip>
          <a:srcRect b="0" l="29712" r="26039" t="0"/>
          <a:stretch/>
        </p:blipFill>
        <p:spPr>
          <a:xfrm>
            <a:off x="0" y="-1550"/>
            <a:ext cx="4186849" cy="5146599"/>
          </a:xfrm>
          <a:prstGeom prst="rect">
            <a:avLst/>
          </a:prstGeom>
          <a:noFill/>
          <a:ln>
            <a:noFill/>
          </a:ln>
        </p:spPr>
      </p:pic>
      <p:sp>
        <p:nvSpPr>
          <p:cNvPr id="64" name="Google Shape;64;p14"/>
          <p:cNvSpPr txBox="1"/>
          <p:nvPr>
            <p:ph type="title"/>
          </p:nvPr>
        </p:nvSpPr>
        <p:spPr>
          <a:xfrm>
            <a:off x="311700" y="1435300"/>
            <a:ext cx="3701100" cy="281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latin typeface="Oswald"/>
                <a:ea typeface="Oswald"/>
                <a:cs typeface="Oswald"/>
                <a:sym typeface="Oswald"/>
              </a:rPr>
              <a:t>NESTA APRESENTAÇÃO</a:t>
            </a:r>
            <a:endParaRPr>
              <a:solidFill>
                <a:schemeClr val="lt1"/>
              </a:solidFill>
              <a:latin typeface="Oswald"/>
              <a:ea typeface="Oswald"/>
              <a:cs typeface="Oswald"/>
              <a:sym typeface="Oswald"/>
            </a:endParaRPr>
          </a:p>
          <a:p>
            <a:pPr indent="0" lvl="0" marL="0" rtl="0" algn="l">
              <a:spcBef>
                <a:spcPts val="0"/>
              </a:spcBef>
              <a:spcAft>
                <a:spcPts val="0"/>
              </a:spcAft>
              <a:buNone/>
            </a:pPr>
            <a:r>
              <a:rPr b="0" lang="en" sz="1800">
                <a:solidFill>
                  <a:schemeClr val="lt1"/>
                </a:solidFill>
                <a:latin typeface="Oswald"/>
                <a:ea typeface="Oswald"/>
                <a:cs typeface="Oswald"/>
                <a:sym typeface="Oswald"/>
              </a:rPr>
              <a:t>Veja o que vamos abordar</a:t>
            </a:r>
            <a:endParaRPr b="0" sz="1800">
              <a:solidFill>
                <a:schemeClr val="lt1"/>
              </a:solidFill>
              <a:latin typeface="Oswald"/>
              <a:ea typeface="Oswald"/>
              <a:cs typeface="Oswald"/>
              <a:sym typeface="Oswald"/>
            </a:endParaRPr>
          </a:p>
        </p:txBody>
      </p:sp>
      <p:sp>
        <p:nvSpPr>
          <p:cNvPr id="65" name="Google Shape;65;p14"/>
          <p:cNvSpPr/>
          <p:nvPr/>
        </p:nvSpPr>
        <p:spPr>
          <a:xfrm>
            <a:off x="4211700" y="0"/>
            <a:ext cx="4932300" cy="5146500"/>
          </a:xfrm>
          <a:prstGeom prst="rect">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4"/>
          <p:cNvSpPr txBox="1"/>
          <p:nvPr/>
        </p:nvSpPr>
        <p:spPr>
          <a:xfrm>
            <a:off x="4596850" y="385000"/>
            <a:ext cx="4000500" cy="4279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Sobre mim</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O que são shaders</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Tipos de shaders</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Vertex</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Geometry</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Fragment</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Compute</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Pipeline Gráfica</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Por que usar shaders</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O papel da CPU</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Como escolher um shader</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Como usar shaders </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Prática: Live coding</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Fragment shader</a:t>
            </a:r>
            <a:endParaRPr>
              <a:latin typeface="Source Code Pro"/>
              <a:ea typeface="Source Code Pro"/>
              <a:cs typeface="Source Code Pro"/>
              <a:sym typeface="Source Code Pro"/>
            </a:endParaRPr>
          </a:p>
          <a:p>
            <a:pPr indent="-317500" lvl="1" marL="914400" rtl="0" algn="l">
              <a:spcBef>
                <a:spcPts val="0"/>
              </a:spcBef>
              <a:spcAft>
                <a:spcPts val="0"/>
              </a:spcAft>
              <a:buSzPts val="1400"/>
              <a:buFont typeface="Source Code Pro"/>
              <a:buChar char="○"/>
            </a:pPr>
            <a:r>
              <a:rPr lang="en">
                <a:latin typeface="Source Code Pro"/>
                <a:ea typeface="Source Code Pro"/>
                <a:cs typeface="Source Code Pro"/>
                <a:sym typeface="Source Code Pro"/>
              </a:rPr>
              <a:t>Compute (simulaçāo biologica)</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Resultados</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Shader em Jogos/Arte</a:t>
            </a:r>
            <a:endParaRPr>
              <a:latin typeface="Source Code Pro"/>
              <a:ea typeface="Source Code Pro"/>
              <a:cs typeface="Source Code Pro"/>
              <a:sym typeface="Source Code Pro"/>
            </a:endParaRPr>
          </a:p>
          <a:p>
            <a:pPr indent="-317500" lvl="0" marL="457200" rtl="0" algn="l">
              <a:spcBef>
                <a:spcPts val="0"/>
              </a:spcBef>
              <a:spcAft>
                <a:spcPts val="0"/>
              </a:spcAft>
              <a:buSzPts val="1400"/>
              <a:buFont typeface="Source Code Pro"/>
              <a:buChar char="●"/>
            </a:pPr>
            <a:r>
              <a:rPr lang="en">
                <a:latin typeface="Source Code Pro"/>
                <a:ea typeface="Source Code Pro"/>
                <a:cs typeface="Source Code Pro"/>
                <a:sym typeface="Source Code Pro"/>
              </a:rPr>
              <a:t>Referências</a:t>
            </a:r>
            <a:endParaRPr>
              <a:latin typeface="Source Code Pro"/>
              <a:ea typeface="Source Code Pro"/>
              <a:cs typeface="Source Code Pro"/>
              <a:sym typeface="Source Code Pr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2"/>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PRIMORDIAL PARTICLE SYSTEM</a:t>
            </a:r>
            <a:endParaRPr>
              <a:latin typeface="Oswald"/>
              <a:ea typeface="Oswald"/>
              <a:cs typeface="Oswald"/>
              <a:sym typeface="Oswald"/>
            </a:endParaRPr>
          </a:p>
        </p:txBody>
      </p:sp>
      <p:pic>
        <p:nvPicPr>
          <p:cNvPr id="209" name="Google Shape;209;p32">
            <a:hlinkClick r:id="rId3"/>
          </p:cNvPr>
          <p:cNvPicPr preferRelativeResize="0"/>
          <p:nvPr/>
        </p:nvPicPr>
        <p:blipFill rotWithShape="1">
          <a:blip r:embed="rId4">
            <a:alphaModFix/>
          </a:blip>
          <a:srcRect b="0" l="0" r="0" t="3772"/>
          <a:stretch/>
        </p:blipFill>
        <p:spPr>
          <a:xfrm>
            <a:off x="407525" y="1243397"/>
            <a:ext cx="4089150" cy="2612727"/>
          </a:xfrm>
          <a:prstGeom prst="rect">
            <a:avLst/>
          </a:prstGeom>
          <a:noFill/>
          <a:ln>
            <a:noFill/>
          </a:ln>
        </p:spPr>
      </p:pic>
      <p:pic>
        <p:nvPicPr>
          <p:cNvPr id="210" name="Google Shape;210;p32"/>
          <p:cNvPicPr preferRelativeResize="0"/>
          <p:nvPr/>
        </p:nvPicPr>
        <p:blipFill>
          <a:blip r:embed="rId5">
            <a:alphaModFix/>
          </a:blip>
          <a:stretch>
            <a:fillRect/>
          </a:stretch>
        </p:blipFill>
        <p:spPr>
          <a:xfrm>
            <a:off x="4688575" y="1944400"/>
            <a:ext cx="4089149" cy="1370825"/>
          </a:xfrm>
          <a:prstGeom prst="rect">
            <a:avLst/>
          </a:prstGeom>
          <a:noFill/>
          <a:ln>
            <a:noFill/>
          </a:ln>
        </p:spPr>
      </p:pic>
      <p:sp>
        <p:nvSpPr>
          <p:cNvPr id="211" name="Google Shape;211;p32"/>
          <p:cNvSpPr txBox="1"/>
          <p:nvPr>
            <p:ph idx="4294967295" type="ctrTitle"/>
          </p:nvPr>
        </p:nvSpPr>
        <p:spPr>
          <a:xfrm>
            <a:off x="3851425" y="4523325"/>
            <a:ext cx="6362700" cy="1105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5400">
                <a:solidFill>
                  <a:srgbClr val="CCCCCC"/>
                </a:solidFill>
                <a:latin typeface="Oswald"/>
                <a:ea typeface="Oswald"/>
                <a:cs typeface="Oswald"/>
                <a:sym typeface="Oswald"/>
              </a:rPr>
              <a:t>LIVE CODING</a:t>
            </a:r>
            <a:endParaRPr sz="5400">
              <a:solidFill>
                <a:srgbClr val="CCCCCC"/>
              </a:solidFill>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3"/>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RESULTADOS</a:t>
            </a:r>
            <a:endParaRPr>
              <a:latin typeface="Oswald"/>
              <a:ea typeface="Oswald"/>
              <a:cs typeface="Oswald"/>
              <a:sym typeface="Oswald"/>
            </a:endParaRPr>
          </a:p>
        </p:txBody>
      </p:sp>
      <p:sp>
        <p:nvSpPr>
          <p:cNvPr id="217" name="Google Shape;217;p33"/>
          <p:cNvSpPr txBox="1"/>
          <p:nvPr>
            <p:ph idx="1" type="body"/>
          </p:nvPr>
        </p:nvSpPr>
        <p:spPr>
          <a:xfrm>
            <a:off x="5715000" y="1228675"/>
            <a:ext cx="3117300" cy="334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200"/>
              <a:t>Possíveis adições</a:t>
            </a:r>
            <a:endParaRPr b="1" sz="1200"/>
          </a:p>
          <a:p>
            <a:pPr indent="-304800" lvl="0" marL="457200" rtl="0" algn="l">
              <a:spcBef>
                <a:spcPts val="1200"/>
              </a:spcBef>
              <a:spcAft>
                <a:spcPts val="0"/>
              </a:spcAft>
              <a:buSzPts val="1200"/>
              <a:buChar char="●"/>
            </a:pPr>
            <a:r>
              <a:rPr lang="en" sz="1200"/>
              <a:t>Várias espécies</a:t>
            </a:r>
            <a:endParaRPr sz="1200"/>
          </a:p>
          <a:p>
            <a:pPr indent="-304800" lvl="0" marL="457200" rtl="0" algn="l">
              <a:spcBef>
                <a:spcPts val="0"/>
              </a:spcBef>
              <a:spcAft>
                <a:spcPts val="0"/>
              </a:spcAft>
              <a:buSzPts val="1200"/>
              <a:buChar char="●"/>
            </a:pPr>
            <a:r>
              <a:rPr lang="en" sz="1200"/>
              <a:t>Outros efeitos artísticos</a:t>
            </a:r>
            <a:endParaRPr sz="1200"/>
          </a:p>
          <a:p>
            <a:pPr indent="-304800" lvl="0" marL="457200" rtl="0" algn="l">
              <a:spcBef>
                <a:spcPts val="0"/>
              </a:spcBef>
              <a:spcAft>
                <a:spcPts val="0"/>
              </a:spcAft>
              <a:buSzPts val="1200"/>
              <a:buChar char="●"/>
            </a:pPr>
            <a:r>
              <a:rPr lang="en" sz="1200"/>
              <a:t>Mating de especies</a:t>
            </a:r>
            <a:endParaRPr sz="1200"/>
          </a:p>
          <a:p>
            <a:pPr indent="-304800" lvl="0" marL="457200" rtl="0" algn="l">
              <a:spcBef>
                <a:spcPts val="0"/>
              </a:spcBef>
              <a:spcAft>
                <a:spcPts val="0"/>
              </a:spcAft>
              <a:buSzPts val="1200"/>
              <a:buChar char="●"/>
            </a:pPr>
            <a:r>
              <a:rPr lang="en" sz="1200"/>
              <a:t>Transmissão de infecções</a:t>
            </a:r>
            <a:endParaRPr sz="1200"/>
          </a:p>
          <a:p>
            <a:pPr indent="-304800" lvl="0" marL="457200" rtl="0" algn="l">
              <a:spcBef>
                <a:spcPts val="0"/>
              </a:spcBef>
              <a:spcAft>
                <a:spcPts val="0"/>
              </a:spcAft>
              <a:buSzPts val="1200"/>
              <a:buChar char="●"/>
            </a:pPr>
            <a:r>
              <a:rPr lang="en" sz="1200"/>
              <a:t>Octree/K-d tree/Quadtree</a:t>
            </a:r>
            <a:endParaRPr sz="1200"/>
          </a:p>
          <a:p>
            <a:pPr indent="-304800" lvl="0" marL="457200" rtl="0" algn="l">
              <a:spcBef>
                <a:spcPts val="0"/>
              </a:spcBef>
              <a:spcAft>
                <a:spcPts val="0"/>
              </a:spcAft>
              <a:buSzPts val="1200"/>
              <a:buChar char="●"/>
            </a:pPr>
            <a:r>
              <a:rPr lang="en" sz="1200"/>
              <a:t>Rotações relacionadas com algum </a:t>
            </a:r>
            <a:r>
              <a:rPr lang="en" sz="1200"/>
              <a:t>áudio</a:t>
            </a:r>
            <a:r>
              <a:rPr lang="en" sz="1200"/>
              <a:t> ou </a:t>
            </a:r>
            <a:r>
              <a:rPr lang="en" sz="1200"/>
              <a:t>música</a:t>
            </a:r>
            <a:endParaRPr sz="1200"/>
          </a:p>
        </p:txBody>
      </p:sp>
      <p:pic>
        <p:nvPicPr>
          <p:cNvPr id="218" name="Google Shape;218;p33">
            <a:hlinkClick r:id="rId4"/>
          </p:cNvPr>
          <p:cNvPicPr preferRelativeResize="0"/>
          <p:nvPr/>
        </p:nvPicPr>
        <p:blipFill>
          <a:blip r:embed="rId5">
            <a:alphaModFix/>
          </a:blip>
          <a:stretch>
            <a:fillRect/>
          </a:stretch>
        </p:blipFill>
        <p:spPr>
          <a:xfrm>
            <a:off x="442150" y="1230788"/>
            <a:ext cx="1746450" cy="1394925"/>
          </a:xfrm>
          <a:prstGeom prst="rect">
            <a:avLst/>
          </a:prstGeom>
          <a:noFill/>
          <a:ln>
            <a:noFill/>
          </a:ln>
        </p:spPr>
      </p:pic>
      <p:pic>
        <p:nvPicPr>
          <p:cNvPr id="219" name="Google Shape;219;p33">
            <a:hlinkClick r:id="rId6"/>
          </p:cNvPr>
          <p:cNvPicPr preferRelativeResize="0"/>
          <p:nvPr/>
        </p:nvPicPr>
        <p:blipFill>
          <a:blip r:embed="rId7">
            <a:alphaModFix/>
          </a:blip>
          <a:stretch>
            <a:fillRect/>
          </a:stretch>
        </p:blipFill>
        <p:spPr>
          <a:xfrm>
            <a:off x="442150" y="2564339"/>
            <a:ext cx="1746450" cy="1394936"/>
          </a:xfrm>
          <a:prstGeom prst="rect">
            <a:avLst/>
          </a:prstGeom>
          <a:noFill/>
          <a:ln>
            <a:noFill/>
          </a:ln>
        </p:spPr>
      </p:pic>
      <p:pic>
        <p:nvPicPr>
          <p:cNvPr id="220" name="Google Shape;220;p33">
            <a:hlinkClick r:id="rId8"/>
          </p:cNvPr>
          <p:cNvPicPr preferRelativeResize="0"/>
          <p:nvPr/>
        </p:nvPicPr>
        <p:blipFill>
          <a:blip r:embed="rId9">
            <a:alphaModFix/>
          </a:blip>
          <a:stretch>
            <a:fillRect/>
          </a:stretch>
        </p:blipFill>
        <p:spPr>
          <a:xfrm>
            <a:off x="3899050" y="2564350"/>
            <a:ext cx="1710450" cy="1394925"/>
          </a:xfrm>
          <a:prstGeom prst="rect">
            <a:avLst/>
          </a:prstGeom>
          <a:noFill/>
          <a:ln>
            <a:noFill/>
          </a:ln>
        </p:spPr>
      </p:pic>
      <p:pic>
        <p:nvPicPr>
          <p:cNvPr id="221" name="Google Shape;221;p33">
            <a:hlinkClick r:id="rId10"/>
          </p:cNvPr>
          <p:cNvPicPr preferRelativeResize="0"/>
          <p:nvPr/>
        </p:nvPicPr>
        <p:blipFill>
          <a:blip r:embed="rId11">
            <a:alphaModFix/>
          </a:blip>
          <a:stretch>
            <a:fillRect/>
          </a:stretch>
        </p:blipFill>
        <p:spPr>
          <a:xfrm>
            <a:off x="3935050" y="1230825"/>
            <a:ext cx="1674450" cy="1394900"/>
          </a:xfrm>
          <a:prstGeom prst="rect">
            <a:avLst/>
          </a:prstGeom>
          <a:noFill/>
          <a:ln>
            <a:noFill/>
          </a:ln>
        </p:spPr>
      </p:pic>
      <p:pic>
        <p:nvPicPr>
          <p:cNvPr id="222" name="Google Shape;222;p33">
            <a:hlinkClick r:id="rId12"/>
          </p:cNvPr>
          <p:cNvPicPr preferRelativeResize="0"/>
          <p:nvPr/>
        </p:nvPicPr>
        <p:blipFill>
          <a:blip r:embed="rId13">
            <a:alphaModFix/>
          </a:blip>
          <a:stretch>
            <a:fillRect/>
          </a:stretch>
        </p:blipFill>
        <p:spPr>
          <a:xfrm>
            <a:off x="2188600" y="1230788"/>
            <a:ext cx="1746450" cy="1394950"/>
          </a:xfrm>
          <a:prstGeom prst="rect">
            <a:avLst/>
          </a:prstGeom>
          <a:noFill/>
          <a:ln>
            <a:noFill/>
          </a:ln>
        </p:spPr>
      </p:pic>
      <p:pic>
        <p:nvPicPr>
          <p:cNvPr id="223" name="Google Shape;223;p33">
            <a:hlinkClick r:id="rId14"/>
          </p:cNvPr>
          <p:cNvPicPr preferRelativeResize="0"/>
          <p:nvPr/>
        </p:nvPicPr>
        <p:blipFill>
          <a:blip r:embed="rId15">
            <a:alphaModFix/>
          </a:blip>
          <a:stretch>
            <a:fillRect/>
          </a:stretch>
        </p:blipFill>
        <p:spPr>
          <a:xfrm>
            <a:off x="2188600" y="2564339"/>
            <a:ext cx="1746450" cy="1394936"/>
          </a:xfrm>
          <a:prstGeom prst="rect">
            <a:avLst/>
          </a:prstGeom>
          <a:noFill/>
          <a:ln>
            <a:noFill/>
          </a:ln>
        </p:spPr>
      </p:pic>
      <p:sp>
        <p:nvSpPr>
          <p:cNvPr id="224" name="Google Shape;224;p33"/>
          <p:cNvSpPr txBox="1"/>
          <p:nvPr>
            <p:ph idx="4294967295" type="ctrTitle"/>
          </p:nvPr>
        </p:nvSpPr>
        <p:spPr>
          <a:xfrm>
            <a:off x="3851425" y="4523325"/>
            <a:ext cx="6362700" cy="11058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5400">
                <a:solidFill>
                  <a:srgbClr val="CCCCCC"/>
                </a:solidFill>
                <a:latin typeface="Oswald"/>
                <a:ea typeface="Oswald"/>
                <a:cs typeface="Oswald"/>
                <a:sym typeface="Oswald"/>
              </a:rPr>
              <a:t>LIVE CODING</a:t>
            </a:r>
            <a:endParaRPr sz="5400">
              <a:solidFill>
                <a:srgbClr val="CCCCCC"/>
              </a:solidFill>
              <a:latin typeface="Oswald"/>
              <a:ea typeface="Oswald"/>
              <a:cs typeface="Oswald"/>
              <a:sym typeface="Oswa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pic>
        <p:nvPicPr>
          <p:cNvPr id="229" name="Google Shape;229;p34"/>
          <p:cNvPicPr preferRelativeResize="0"/>
          <p:nvPr/>
        </p:nvPicPr>
        <p:blipFill>
          <a:blip r:embed="rId3">
            <a:alphaModFix/>
          </a:blip>
          <a:stretch>
            <a:fillRect/>
          </a:stretch>
        </p:blipFill>
        <p:spPr>
          <a:xfrm>
            <a:off x="0" y="-1562"/>
            <a:ext cx="9143999" cy="5146623"/>
          </a:xfrm>
          <a:prstGeom prst="rect">
            <a:avLst/>
          </a:prstGeom>
          <a:noFill/>
          <a:ln>
            <a:noFill/>
          </a:ln>
        </p:spPr>
      </p:pic>
      <p:pic>
        <p:nvPicPr>
          <p:cNvPr id="230" name="Google Shape;230;p34">
            <a:hlinkClick r:id="rId4"/>
          </p:cNvPr>
          <p:cNvPicPr preferRelativeResize="0"/>
          <p:nvPr/>
        </p:nvPicPr>
        <p:blipFill rotWithShape="1">
          <a:blip r:embed="rId5">
            <a:alphaModFix/>
          </a:blip>
          <a:srcRect b="0" l="28997" r="0" t="0"/>
          <a:stretch/>
        </p:blipFill>
        <p:spPr>
          <a:xfrm>
            <a:off x="0" y="554825"/>
            <a:ext cx="3437750" cy="3842600"/>
          </a:xfrm>
          <a:prstGeom prst="rect">
            <a:avLst/>
          </a:prstGeom>
          <a:noFill/>
          <a:ln>
            <a:noFill/>
          </a:ln>
        </p:spPr>
      </p:pic>
      <p:pic>
        <p:nvPicPr>
          <p:cNvPr id="231" name="Google Shape;231;p34"/>
          <p:cNvPicPr preferRelativeResize="0"/>
          <p:nvPr/>
        </p:nvPicPr>
        <p:blipFill>
          <a:blip r:embed="rId3">
            <a:alphaModFix amt="86000"/>
          </a:blip>
          <a:stretch>
            <a:fillRect/>
          </a:stretch>
        </p:blipFill>
        <p:spPr>
          <a:xfrm>
            <a:off x="0" y="-1562"/>
            <a:ext cx="9143999" cy="5146623"/>
          </a:xfrm>
          <a:prstGeom prst="rect">
            <a:avLst/>
          </a:prstGeom>
          <a:noFill/>
          <a:ln>
            <a:noFill/>
          </a:ln>
        </p:spPr>
      </p:pic>
      <p:sp>
        <p:nvSpPr>
          <p:cNvPr id="232" name="Google Shape;232;p34"/>
          <p:cNvSpPr txBox="1"/>
          <p:nvPr>
            <p:ph idx="4294967295" type="ctrTitle"/>
          </p:nvPr>
        </p:nvSpPr>
        <p:spPr>
          <a:xfrm>
            <a:off x="311700" y="1960575"/>
            <a:ext cx="8520600" cy="1031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SzPts val="891"/>
              <a:buNone/>
            </a:pPr>
            <a:r>
              <a:rPr lang="en" sz="6900">
                <a:solidFill>
                  <a:srgbClr val="9FC5E8"/>
                </a:solidFill>
                <a:latin typeface="Oswald"/>
                <a:ea typeface="Oswald"/>
                <a:cs typeface="Oswald"/>
                <a:sym typeface="Oswald"/>
              </a:rPr>
              <a:t>SHADER EM JOGOS/ARTE</a:t>
            </a:r>
            <a:endParaRPr sz="6900">
              <a:solidFill>
                <a:srgbClr val="9FC5E8"/>
              </a:solidFill>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5"/>
          <p:cNvSpPr txBox="1"/>
          <p:nvPr>
            <p:ph idx="1" type="body"/>
          </p:nvPr>
        </p:nvSpPr>
        <p:spPr>
          <a:xfrm>
            <a:off x="311700" y="1228675"/>
            <a:ext cx="8520600" cy="3340200"/>
          </a:xfrm>
          <a:prstGeom prst="rect">
            <a:avLst/>
          </a:prstGeom>
        </p:spPr>
        <p:txBody>
          <a:bodyPr anchorCtr="0" anchor="t" bIns="91425" lIns="91425" spcFirstLastPara="1" rIns="91425" wrap="square" tIns="91425">
            <a:normAutofit/>
          </a:bodyPr>
          <a:lstStyle/>
          <a:p>
            <a:pPr indent="-323850" lvl="0" marL="457200" rtl="0" algn="l">
              <a:spcBef>
                <a:spcPts val="1000"/>
              </a:spcBef>
              <a:spcAft>
                <a:spcPts val="0"/>
              </a:spcAft>
              <a:buSzPts val="1500"/>
              <a:buChar char="●"/>
            </a:pPr>
            <a:r>
              <a:rPr lang="en" sz="1500"/>
              <a:t>NFTs: </a:t>
            </a:r>
            <a:r>
              <a:rPr lang="en" sz="1500" u="sng">
                <a:solidFill>
                  <a:schemeClr val="hlink"/>
                </a:solidFill>
                <a:hlinkClick r:id="rId4"/>
              </a:rPr>
              <a:t>Physarum series</a:t>
            </a:r>
            <a:endParaRPr sz="1500"/>
          </a:p>
          <a:p>
            <a:pPr indent="-323850" lvl="0" marL="457200" rtl="0" algn="l">
              <a:spcBef>
                <a:spcPts val="1200"/>
              </a:spcBef>
              <a:spcAft>
                <a:spcPts val="0"/>
              </a:spcAft>
              <a:buSzPts val="1500"/>
              <a:buChar char="●"/>
            </a:pPr>
            <a:r>
              <a:rPr lang="en" sz="1500"/>
              <a:t>Jogos e arte: </a:t>
            </a:r>
            <a:r>
              <a:rPr lang="en" sz="1500" u="sng">
                <a:solidFill>
                  <a:schemeClr val="hlink"/>
                </a:solidFill>
                <a:hlinkClick r:id="rId5"/>
              </a:rPr>
              <a:t>Shader toy</a:t>
            </a:r>
            <a:r>
              <a:rPr lang="en" sz="1500"/>
              <a:t>, </a:t>
            </a:r>
            <a:r>
              <a:rPr lang="en" sz="1500" u="sng">
                <a:solidFill>
                  <a:schemeClr val="hlink"/>
                </a:solidFill>
                <a:hlinkClick r:id="rId6"/>
              </a:rPr>
              <a:t>Cine shader</a:t>
            </a:r>
            <a:r>
              <a:rPr lang="en" sz="1500"/>
              <a:t>, </a:t>
            </a:r>
            <a:r>
              <a:rPr lang="en" sz="1500" u="sng">
                <a:solidFill>
                  <a:schemeClr val="hlink"/>
                </a:solidFill>
                <a:hlinkClick r:id="rId7"/>
              </a:rPr>
              <a:t>Vertex shader art</a:t>
            </a:r>
            <a:endParaRPr sz="1500"/>
          </a:p>
          <a:p>
            <a:pPr indent="-323850" lvl="0" marL="457200" rtl="0" algn="l">
              <a:spcBef>
                <a:spcPts val="1200"/>
              </a:spcBef>
              <a:spcAft>
                <a:spcPts val="1200"/>
              </a:spcAft>
              <a:buSzPts val="1500"/>
              <a:buChar char="●"/>
            </a:pPr>
            <a:r>
              <a:rPr lang="en" sz="1500"/>
              <a:t>Simulações biológicas: </a:t>
            </a:r>
            <a:r>
              <a:rPr lang="en" sz="1500" u="sng">
                <a:solidFill>
                  <a:schemeClr val="hlink"/>
                </a:solidFill>
                <a:hlinkClick r:id="rId8"/>
              </a:rPr>
              <a:t>Meu itch.io :)</a:t>
            </a:r>
            <a:endParaRPr sz="1500"/>
          </a:p>
        </p:txBody>
      </p:sp>
      <p:sp>
        <p:nvSpPr>
          <p:cNvPr id="238" name="Google Shape;238;p35"/>
          <p:cNvSpPr txBox="1"/>
          <p:nvPr>
            <p:ph idx="4294967295" type="ctrTitle"/>
          </p:nvPr>
        </p:nvSpPr>
        <p:spPr>
          <a:xfrm>
            <a:off x="2062375" y="4523325"/>
            <a:ext cx="8151600" cy="1105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 sz="5400">
                <a:solidFill>
                  <a:srgbClr val="CCCCCC"/>
                </a:solidFill>
                <a:latin typeface="Oswald"/>
                <a:ea typeface="Oswald"/>
                <a:cs typeface="Oswald"/>
                <a:sym typeface="Oswald"/>
              </a:rPr>
              <a:t>SHADER EM JOGOS/ARTE</a:t>
            </a:r>
            <a:endParaRPr sz="5400">
              <a:solidFill>
                <a:srgbClr val="CCCCCC"/>
              </a:solidFill>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RESOUCERS</a:t>
            </a:r>
            <a:endParaRPr>
              <a:latin typeface="Oswald"/>
              <a:ea typeface="Oswald"/>
              <a:cs typeface="Oswald"/>
              <a:sym typeface="Oswald"/>
            </a:endParaRPr>
          </a:p>
        </p:txBody>
      </p:sp>
      <p:sp>
        <p:nvSpPr>
          <p:cNvPr id="244" name="Google Shape;244;p36"/>
          <p:cNvSpPr txBox="1"/>
          <p:nvPr>
            <p:ph idx="1" type="body"/>
          </p:nvPr>
        </p:nvSpPr>
        <p:spPr>
          <a:xfrm>
            <a:off x="311700" y="1228675"/>
            <a:ext cx="8520600" cy="3340200"/>
          </a:xfrm>
          <a:prstGeom prst="rect">
            <a:avLst/>
          </a:prstGeom>
        </p:spPr>
        <p:txBody>
          <a:bodyPr anchorCtr="0" anchor="t" bIns="91425" lIns="91425" spcFirstLastPara="1" rIns="91425" wrap="square" tIns="91425">
            <a:normAutofit lnSpcReduction="20000"/>
          </a:bodyPr>
          <a:lstStyle/>
          <a:p>
            <a:pPr indent="-304800" lvl="0" marL="457200" rtl="0" algn="l">
              <a:lnSpc>
                <a:spcPct val="105000"/>
              </a:lnSpc>
              <a:spcBef>
                <a:spcPts val="1000"/>
              </a:spcBef>
              <a:spcAft>
                <a:spcPts val="0"/>
              </a:spcAft>
              <a:buSzPts val="1200"/>
              <a:buChar char="●"/>
            </a:pPr>
            <a:r>
              <a:rPr lang="en" sz="1200" u="sng">
                <a:solidFill>
                  <a:schemeClr val="hlink"/>
                </a:solidFill>
                <a:hlinkClick r:id="rId4"/>
              </a:rPr>
              <a:t>https://thebookofshaders.com/</a:t>
            </a:r>
            <a:endParaRPr sz="1200"/>
          </a:p>
          <a:p>
            <a:pPr indent="-304800" lvl="0" marL="457200" rtl="0" algn="l">
              <a:lnSpc>
                <a:spcPct val="105000"/>
              </a:lnSpc>
              <a:spcBef>
                <a:spcPts val="1200"/>
              </a:spcBef>
              <a:spcAft>
                <a:spcPts val="0"/>
              </a:spcAft>
              <a:buSzPts val="1200"/>
              <a:buChar char="●"/>
            </a:pPr>
            <a:r>
              <a:rPr lang="en" sz="1200" u="sng">
                <a:solidFill>
                  <a:schemeClr val="hlink"/>
                </a:solidFill>
                <a:hlinkClick r:id="rId5"/>
              </a:rPr>
              <a:t>https://www.shadertoy.com/</a:t>
            </a:r>
            <a:endParaRPr sz="1200"/>
          </a:p>
          <a:p>
            <a:pPr indent="-304800" lvl="0" marL="457200" rtl="0" algn="l">
              <a:lnSpc>
                <a:spcPct val="105000"/>
              </a:lnSpc>
              <a:spcBef>
                <a:spcPts val="1000"/>
              </a:spcBef>
              <a:spcAft>
                <a:spcPts val="0"/>
              </a:spcAft>
              <a:buSzPts val="1200"/>
              <a:buChar char="●"/>
            </a:pPr>
            <a:r>
              <a:rPr lang="en" sz="1200" u="sng">
                <a:solidFill>
                  <a:schemeClr val="hlink"/>
                </a:solidFill>
                <a:hlinkClick r:id="rId6"/>
              </a:rPr>
              <a:t>https://arsiliath.gumroad.com/</a:t>
            </a:r>
            <a:endParaRPr sz="1200"/>
          </a:p>
          <a:p>
            <a:pPr indent="-304800" lvl="0" marL="457200" rtl="0" algn="l">
              <a:lnSpc>
                <a:spcPct val="105000"/>
              </a:lnSpc>
              <a:spcBef>
                <a:spcPts val="1000"/>
              </a:spcBef>
              <a:spcAft>
                <a:spcPts val="0"/>
              </a:spcAft>
              <a:buSzPts val="1200"/>
              <a:buChar char="●"/>
            </a:pPr>
            <a:r>
              <a:rPr lang="en" sz="1200" u="sng">
                <a:solidFill>
                  <a:schemeClr val="hlink"/>
                </a:solidFill>
                <a:hlinkClick r:id="rId7"/>
              </a:rPr>
              <a:t>https://www.youtube.com/@TheCodingTrain</a:t>
            </a:r>
            <a:endParaRPr sz="1200"/>
          </a:p>
          <a:p>
            <a:pPr indent="-304800" lvl="0" marL="457200" rtl="0" algn="l">
              <a:lnSpc>
                <a:spcPct val="105000"/>
              </a:lnSpc>
              <a:spcBef>
                <a:spcPts val="1000"/>
              </a:spcBef>
              <a:spcAft>
                <a:spcPts val="0"/>
              </a:spcAft>
              <a:buSzPts val="1200"/>
              <a:buChar char="●"/>
            </a:pPr>
            <a:r>
              <a:rPr lang="en" sz="1200" u="sng">
                <a:solidFill>
                  <a:schemeClr val="hlink"/>
                </a:solidFill>
                <a:hlinkClick r:id="rId8"/>
              </a:rPr>
              <a:t>https://www.youtube.com/@Acerola_t</a:t>
            </a:r>
            <a:endParaRPr sz="1200"/>
          </a:p>
          <a:p>
            <a:pPr indent="-304800" lvl="0" marL="457200" rtl="0" algn="l">
              <a:lnSpc>
                <a:spcPct val="105000"/>
              </a:lnSpc>
              <a:spcBef>
                <a:spcPts val="1000"/>
              </a:spcBef>
              <a:spcAft>
                <a:spcPts val="0"/>
              </a:spcAft>
              <a:buSzPts val="1200"/>
              <a:buChar char="●"/>
            </a:pPr>
            <a:r>
              <a:rPr lang="en" sz="1200" u="sng">
                <a:solidFill>
                  <a:schemeClr val="hlink"/>
                </a:solidFill>
                <a:hlinkClick r:id="rId9"/>
              </a:rPr>
              <a:t>https://iquilezles.org/</a:t>
            </a:r>
            <a:endParaRPr sz="1200"/>
          </a:p>
          <a:p>
            <a:pPr indent="-304800" lvl="0" marL="457200" rtl="0" algn="l">
              <a:lnSpc>
                <a:spcPct val="105000"/>
              </a:lnSpc>
              <a:spcBef>
                <a:spcPts val="1000"/>
              </a:spcBef>
              <a:spcAft>
                <a:spcPts val="0"/>
              </a:spcAft>
              <a:buSzPts val="1200"/>
              <a:buChar char="●"/>
            </a:pPr>
            <a:r>
              <a:rPr lang="en" sz="1200" u="sng">
                <a:solidFill>
                  <a:schemeClr val="hlink"/>
                </a:solidFill>
                <a:hlinkClick r:id="rId10"/>
              </a:rPr>
              <a:t>https://www.youtube.com/c/InigoQuilez</a:t>
            </a:r>
            <a:endParaRPr sz="1200"/>
          </a:p>
          <a:p>
            <a:pPr indent="-304800" lvl="0" marL="457200" rtl="0" algn="l">
              <a:lnSpc>
                <a:spcPct val="105000"/>
              </a:lnSpc>
              <a:spcBef>
                <a:spcPts val="1000"/>
              </a:spcBef>
              <a:spcAft>
                <a:spcPts val="0"/>
              </a:spcAft>
              <a:buSzPts val="1200"/>
              <a:buChar char="●"/>
            </a:pPr>
            <a:r>
              <a:rPr lang="en" sz="1200" u="sng">
                <a:solidFill>
                  <a:schemeClr val="hlink"/>
                </a:solidFill>
                <a:hlinkClick r:id="rId11"/>
              </a:rPr>
              <a:t>https://www.ronja-tutorials.com/</a:t>
            </a:r>
            <a:endParaRPr sz="1200"/>
          </a:p>
          <a:p>
            <a:pPr indent="-304800" lvl="0" marL="457200" rtl="0" algn="l">
              <a:lnSpc>
                <a:spcPct val="105000"/>
              </a:lnSpc>
              <a:spcBef>
                <a:spcPts val="1000"/>
              </a:spcBef>
              <a:spcAft>
                <a:spcPts val="0"/>
              </a:spcAft>
              <a:buSzPts val="1200"/>
              <a:buChar char="●"/>
            </a:pPr>
            <a:r>
              <a:rPr lang="en" sz="1200" u="sng">
                <a:solidFill>
                  <a:schemeClr val="hlink"/>
                </a:solidFill>
                <a:hlinkClick r:id="rId12"/>
              </a:rPr>
              <a:t>https://catlikecoding.com/</a:t>
            </a:r>
            <a:endParaRPr sz="1200"/>
          </a:p>
          <a:p>
            <a:pPr indent="-304800" lvl="0" marL="457200" rtl="0" algn="l">
              <a:lnSpc>
                <a:spcPct val="105000"/>
              </a:lnSpc>
              <a:spcBef>
                <a:spcPts val="1000"/>
              </a:spcBef>
              <a:spcAft>
                <a:spcPts val="0"/>
              </a:spcAft>
              <a:buSzPts val="1200"/>
              <a:buChar char="●"/>
            </a:pPr>
            <a:r>
              <a:rPr lang="en" sz="1200" u="sng">
                <a:solidFill>
                  <a:schemeClr val="hlink"/>
                </a:solidFill>
                <a:hlinkClick r:id="rId13"/>
              </a:rPr>
              <a:t>https://www.youtube.com/@TheArtofCodeIsCool</a:t>
            </a:r>
            <a:endParaRPr sz="1200"/>
          </a:p>
          <a:p>
            <a:pPr indent="-304800" lvl="0" marL="457200" rtl="0" algn="l">
              <a:lnSpc>
                <a:spcPct val="105000"/>
              </a:lnSpc>
              <a:spcBef>
                <a:spcPts val="1000"/>
              </a:spcBef>
              <a:spcAft>
                <a:spcPts val="1200"/>
              </a:spcAft>
              <a:buSzPts val="1200"/>
              <a:buChar char="●"/>
            </a:pPr>
            <a:r>
              <a:rPr lang="en" sz="1200" u="sng">
                <a:solidFill>
                  <a:schemeClr val="hlink"/>
                </a:solidFill>
                <a:hlinkClick r:id="rId14"/>
              </a:rPr>
              <a:t>https://www.youtube.com/@simondev758</a:t>
            </a:r>
            <a:endParaRPr sz="12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1D262F"/>
        </a:solidFill>
      </p:bgPr>
    </p:bg>
    <p:spTree>
      <p:nvGrpSpPr>
        <p:cNvPr id="248" name="Shape 248"/>
        <p:cNvGrpSpPr/>
        <p:nvPr/>
      </p:nvGrpSpPr>
      <p:grpSpPr>
        <a:xfrm>
          <a:off x="0" y="0"/>
          <a:ext cx="0" cy="0"/>
          <a:chOff x="0" y="0"/>
          <a:chExt cx="0" cy="0"/>
        </a:xfrm>
      </p:grpSpPr>
      <p:sp>
        <p:nvSpPr>
          <p:cNvPr id="249" name="Google Shape;249;p37"/>
          <p:cNvSpPr/>
          <p:nvPr/>
        </p:nvSpPr>
        <p:spPr>
          <a:xfrm>
            <a:off x="-62125" y="-1500"/>
            <a:ext cx="4572000" cy="5146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7"/>
          <p:cNvPicPr preferRelativeResize="0"/>
          <p:nvPr/>
        </p:nvPicPr>
        <p:blipFill rotWithShape="1">
          <a:blip r:embed="rId3">
            <a:alphaModFix amt="30000"/>
          </a:blip>
          <a:srcRect b="0" l="25642" r="26038" t="0"/>
          <a:stretch/>
        </p:blipFill>
        <p:spPr>
          <a:xfrm>
            <a:off x="4572000" y="-1525"/>
            <a:ext cx="4572001" cy="5146575"/>
          </a:xfrm>
          <a:prstGeom prst="rect">
            <a:avLst/>
          </a:prstGeom>
          <a:noFill/>
          <a:ln>
            <a:noFill/>
          </a:ln>
        </p:spPr>
      </p:pic>
      <p:sp>
        <p:nvSpPr>
          <p:cNvPr id="251" name="Google Shape;251;p37"/>
          <p:cNvSpPr txBox="1"/>
          <p:nvPr>
            <p:ph idx="4294967295" type="title"/>
          </p:nvPr>
        </p:nvSpPr>
        <p:spPr>
          <a:xfrm>
            <a:off x="253075" y="2052007"/>
            <a:ext cx="4045200" cy="1039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5600">
                <a:latin typeface="Oswald"/>
                <a:ea typeface="Oswald"/>
                <a:cs typeface="Oswald"/>
                <a:sym typeface="Oswald"/>
              </a:rPr>
              <a:t>OBRIGADO!</a:t>
            </a:r>
            <a:endParaRPr sz="5600">
              <a:latin typeface="Oswald"/>
              <a:ea typeface="Oswald"/>
              <a:cs typeface="Oswald"/>
              <a:sym typeface="Oswald"/>
            </a:endParaRPr>
          </a:p>
        </p:txBody>
      </p:sp>
      <p:sp>
        <p:nvSpPr>
          <p:cNvPr id="252" name="Google Shape;252;p37"/>
          <p:cNvSpPr txBox="1"/>
          <p:nvPr>
            <p:ph idx="4294967295" type="subTitle"/>
          </p:nvPr>
        </p:nvSpPr>
        <p:spPr>
          <a:xfrm>
            <a:off x="620338" y="2808001"/>
            <a:ext cx="2981400" cy="103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solidFill>
                  <a:srgbClr val="000000"/>
                </a:solidFill>
                <a:latin typeface="Oswald"/>
                <a:ea typeface="Oswald"/>
                <a:cs typeface="Oswald"/>
                <a:sym typeface="Oswald"/>
              </a:rPr>
              <a:t>Conheça mais dos meus projetos:</a:t>
            </a:r>
            <a:endParaRPr>
              <a:solidFill>
                <a:srgbClr val="000000"/>
              </a:solidFill>
              <a:latin typeface="Oswald"/>
              <a:ea typeface="Oswald"/>
              <a:cs typeface="Oswald"/>
              <a:sym typeface="Oswald"/>
            </a:endParaRPr>
          </a:p>
        </p:txBody>
      </p:sp>
      <p:pic>
        <p:nvPicPr>
          <p:cNvPr id="253" name="Google Shape;253;p37"/>
          <p:cNvPicPr preferRelativeResize="0"/>
          <p:nvPr/>
        </p:nvPicPr>
        <p:blipFill>
          <a:blip r:embed="rId4">
            <a:alphaModFix/>
          </a:blip>
          <a:stretch>
            <a:fillRect/>
          </a:stretch>
        </p:blipFill>
        <p:spPr>
          <a:xfrm>
            <a:off x="5742750" y="1395413"/>
            <a:ext cx="2352675" cy="2352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S O B R E   M I M</a:t>
            </a:r>
            <a:endParaRPr>
              <a:latin typeface="Oswald"/>
              <a:ea typeface="Oswald"/>
              <a:cs typeface="Oswald"/>
              <a:sym typeface="Oswald"/>
            </a:endParaRPr>
          </a:p>
        </p:txBody>
      </p:sp>
      <p:sp>
        <p:nvSpPr>
          <p:cNvPr id="72" name="Google Shape;72;p15"/>
          <p:cNvSpPr txBox="1"/>
          <p:nvPr>
            <p:ph idx="1" type="body"/>
          </p:nvPr>
        </p:nvSpPr>
        <p:spPr>
          <a:xfrm>
            <a:off x="3081125" y="1241075"/>
            <a:ext cx="5751300" cy="3340200"/>
          </a:xfrm>
          <a:prstGeom prst="rect">
            <a:avLst/>
          </a:prstGeom>
        </p:spPr>
        <p:txBody>
          <a:bodyPr anchorCtr="0" anchor="t" bIns="91425" lIns="91425" spcFirstLastPara="1" rIns="91425" wrap="square" tIns="91425">
            <a:normAutofit/>
          </a:bodyPr>
          <a:lstStyle/>
          <a:p>
            <a:pPr indent="-317500" lvl="0" marL="457200" rtl="0" algn="l">
              <a:spcBef>
                <a:spcPts val="1000"/>
              </a:spcBef>
              <a:spcAft>
                <a:spcPts val="0"/>
              </a:spcAft>
              <a:buSzPts val="1400"/>
              <a:buChar char="●"/>
            </a:pPr>
            <a:r>
              <a:rPr lang="en" sz="1400"/>
              <a:t>23 anos;</a:t>
            </a:r>
            <a:endParaRPr sz="1400"/>
          </a:p>
          <a:p>
            <a:pPr indent="-317500" lvl="0" marL="457200" rtl="0" algn="l">
              <a:spcBef>
                <a:spcPts val="1200"/>
              </a:spcBef>
              <a:spcAft>
                <a:spcPts val="0"/>
              </a:spcAft>
              <a:buSzPts val="1400"/>
              <a:buChar char="●"/>
            </a:pPr>
            <a:r>
              <a:rPr lang="en" sz="1400"/>
              <a:t>Engenheiro de Computação graduado no Insper;</a:t>
            </a:r>
            <a:endParaRPr sz="1400"/>
          </a:p>
          <a:p>
            <a:pPr indent="-317500" lvl="0" marL="457200" rtl="0" algn="l">
              <a:spcBef>
                <a:spcPts val="1200"/>
              </a:spcBef>
              <a:spcAft>
                <a:spcPts val="0"/>
              </a:spcAft>
              <a:buSzPts val="1400"/>
              <a:buChar char="●"/>
            </a:pPr>
            <a:r>
              <a:rPr lang="en" sz="1400"/>
              <a:t>Spatial computing engineer na NTT DATA;</a:t>
            </a:r>
            <a:endParaRPr sz="1400"/>
          </a:p>
          <a:p>
            <a:pPr indent="-317500" lvl="0" marL="457200" rtl="0" algn="l">
              <a:spcBef>
                <a:spcPts val="1000"/>
              </a:spcBef>
              <a:spcAft>
                <a:spcPts val="1200"/>
              </a:spcAft>
              <a:buSzPts val="1400"/>
              <a:buChar char="●"/>
            </a:pPr>
            <a:r>
              <a:rPr lang="en" sz="1400"/>
              <a:t>Artista técnico aspirante.</a:t>
            </a:r>
            <a:endParaRPr sz="1400"/>
          </a:p>
        </p:txBody>
      </p:sp>
      <p:pic>
        <p:nvPicPr>
          <p:cNvPr id="73" name="Google Shape;73;p15"/>
          <p:cNvPicPr preferRelativeResize="0"/>
          <p:nvPr/>
        </p:nvPicPr>
        <p:blipFill>
          <a:blip r:embed="rId3">
            <a:alphaModFix/>
          </a:blip>
          <a:stretch>
            <a:fillRect/>
          </a:stretch>
        </p:blipFill>
        <p:spPr>
          <a:xfrm>
            <a:off x="592338" y="1093852"/>
            <a:ext cx="2683574" cy="2475075"/>
          </a:xfrm>
          <a:prstGeom prst="rect">
            <a:avLst/>
          </a:prstGeom>
          <a:noFill/>
          <a:ln>
            <a:noFill/>
          </a:ln>
          <a:effectLst>
            <a:outerShdw blurRad="57150" rotWithShape="0" algn="bl" dir="5400000" dist="19050">
              <a:srgbClr val="000000">
                <a:alpha val="50000"/>
              </a:srgbClr>
            </a:outerShdw>
          </a:effectLst>
        </p:spPr>
      </p:pic>
      <p:pic>
        <p:nvPicPr>
          <p:cNvPr id="74" name="Google Shape;74;p15">
            <a:hlinkClick r:id="rId4"/>
          </p:cNvPr>
          <p:cNvPicPr preferRelativeResize="0"/>
          <p:nvPr/>
        </p:nvPicPr>
        <p:blipFill rotWithShape="1">
          <a:blip r:embed="rId5">
            <a:alphaModFix/>
          </a:blip>
          <a:srcRect b="12985" l="49644" r="3902" t="9537"/>
          <a:stretch/>
        </p:blipFill>
        <p:spPr>
          <a:xfrm>
            <a:off x="398675" y="2465700"/>
            <a:ext cx="1328400" cy="1308000"/>
          </a:xfrm>
          <a:prstGeom prst="ellipse">
            <a:avLst/>
          </a:prstGeom>
          <a:noFill/>
          <a:ln>
            <a:noFill/>
          </a:ln>
          <a:effectLst>
            <a:outerShdw blurRad="171450" rotWithShape="0" algn="bl" dir="5760000" dist="123825">
              <a:srgbClr val="000000">
                <a:alpha val="43000"/>
              </a:srgbClr>
            </a:outerShdw>
          </a:effectLst>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2" presetSubtype="8">
                                  <p:stCondLst>
                                    <p:cond delay="0"/>
                                  </p:stCondLst>
                                  <p:childTnLst>
                                    <p:set>
                                      <p:cBhvr>
                                        <p:cTn dur="1" fill="hold">
                                          <p:stCondLst>
                                            <p:cond delay="0"/>
                                          </p:stCondLst>
                                        </p:cTn>
                                        <p:tgtEl>
                                          <p:spTgt spid="74"/>
                                        </p:tgtEl>
                                        <p:attrNameLst>
                                          <p:attrName>style.visibility</p:attrName>
                                        </p:attrNameLst>
                                      </p:cBhvr>
                                      <p:to>
                                        <p:strVal val="visible"/>
                                      </p:to>
                                    </p:set>
                                    <p:anim calcmode="lin" valueType="num">
                                      <p:cBhvr additive="base">
                                        <p:cTn dur="1000"/>
                                        <p:tgtEl>
                                          <p:spTgt spid="74"/>
                                        </p:tgtEl>
                                        <p:attrNameLst>
                                          <p:attrName>ppt_x</p:attrName>
                                        </p:attrNameLst>
                                      </p:cBhvr>
                                      <p:tavLst>
                                        <p:tav fmla="" tm="0">
                                          <p:val>
                                            <p:strVal val="#ppt_x-1"/>
                                          </p:val>
                                        </p:tav>
                                        <p:tav fmla="" tm="100000">
                                          <p:val>
                                            <p:strVal val="#ppt_x"/>
                                          </p:val>
                                        </p:tav>
                                      </p:tavLst>
                                    </p:anim>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6"/>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O QUE SÃO SHADERS?</a:t>
            </a:r>
            <a:endParaRPr>
              <a:latin typeface="Oswald"/>
              <a:ea typeface="Oswald"/>
              <a:cs typeface="Oswald"/>
              <a:sym typeface="Oswald"/>
            </a:endParaRPr>
          </a:p>
        </p:txBody>
      </p:sp>
      <p:sp>
        <p:nvSpPr>
          <p:cNvPr id="80" name="Google Shape;80;p16"/>
          <p:cNvSpPr txBox="1"/>
          <p:nvPr>
            <p:ph idx="1" type="body"/>
          </p:nvPr>
        </p:nvSpPr>
        <p:spPr>
          <a:xfrm>
            <a:off x="288525" y="1501825"/>
            <a:ext cx="4558500" cy="34554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SzPts val="1200"/>
              <a:buChar char="●"/>
            </a:pPr>
            <a:r>
              <a:rPr lang="en" sz="1200"/>
              <a:t>Códigos feitos para atuar em GPU, geralmente com ênfase visual.</a:t>
            </a:r>
            <a:endParaRPr sz="1200"/>
          </a:p>
          <a:p>
            <a:pPr indent="-304800" lvl="0" marL="457200" rtl="0" algn="l">
              <a:spcBef>
                <a:spcPts val="1200"/>
              </a:spcBef>
              <a:spcAft>
                <a:spcPts val="1200"/>
              </a:spcAft>
              <a:buSzPts val="1200"/>
              <a:buChar char="●"/>
            </a:pPr>
            <a:r>
              <a:rPr lang="en" sz="1200"/>
              <a:t>GLSL, HLSL, Cg.</a:t>
            </a:r>
            <a:endParaRPr sz="1200"/>
          </a:p>
        </p:txBody>
      </p:sp>
      <p:pic>
        <p:nvPicPr>
          <p:cNvPr id="81" name="Google Shape;81;p16">
            <a:hlinkClick r:id="rId4"/>
          </p:cNvPr>
          <p:cNvPicPr preferRelativeResize="0"/>
          <p:nvPr/>
        </p:nvPicPr>
        <p:blipFill>
          <a:blip r:embed="rId5">
            <a:alphaModFix/>
          </a:blip>
          <a:stretch>
            <a:fillRect/>
          </a:stretch>
        </p:blipFill>
        <p:spPr>
          <a:xfrm>
            <a:off x="426825" y="2628244"/>
            <a:ext cx="4136850" cy="2328881"/>
          </a:xfrm>
          <a:prstGeom prst="rect">
            <a:avLst/>
          </a:prstGeom>
          <a:noFill/>
          <a:ln>
            <a:noFill/>
          </a:ln>
        </p:spPr>
      </p:pic>
      <p:pic>
        <p:nvPicPr>
          <p:cNvPr id="82" name="Google Shape;82;p16">
            <a:hlinkClick r:id="rId6"/>
          </p:cNvPr>
          <p:cNvPicPr preferRelativeResize="0"/>
          <p:nvPr/>
        </p:nvPicPr>
        <p:blipFill>
          <a:blip r:embed="rId7">
            <a:alphaModFix/>
          </a:blip>
          <a:stretch>
            <a:fillRect/>
          </a:stretch>
        </p:blipFill>
        <p:spPr>
          <a:xfrm>
            <a:off x="5007157" y="0"/>
            <a:ext cx="4136842" cy="5143500"/>
          </a:xfrm>
          <a:prstGeom prst="rect">
            <a:avLst/>
          </a:prstGeom>
          <a:noFill/>
          <a:ln>
            <a:noFill/>
          </a:ln>
        </p:spPr>
      </p:pic>
      <p:sp>
        <p:nvSpPr>
          <p:cNvPr id="83" name="Google Shape;83;p16"/>
          <p:cNvSpPr txBox="1"/>
          <p:nvPr>
            <p:ph idx="1" type="body"/>
          </p:nvPr>
        </p:nvSpPr>
        <p:spPr>
          <a:xfrm>
            <a:off x="426825" y="924125"/>
            <a:ext cx="4281900" cy="6537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SzPts val="275"/>
              <a:buNone/>
            </a:pPr>
            <a:r>
              <a:rPr lang="en" sz="1155">
                <a:solidFill>
                  <a:srgbClr val="1D262F"/>
                </a:solidFill>
              </a:rPr>
              <a:t>“To pass or change by slight graduations, as one color, quality, or thing into another.”</a:t>
            </a:r>
            <a:endParaRPr sz="1155">
              <a:solidFill>
                <a:srgbClr val="1D262F"/>
              </a:solidFill>
            </a:endParaRPr>
          </a:p>
          <a:p>
            <a:pPr indent="0" lvl="0" marL="457200" rtl="0" algn="l">
              <a:lnSpc>
                <a:spcPct val="80000"/>
              </a:lnSpc>
              <a:spcBef>
                <a:spcPts val="1000"/>
              </a:spcBef>
              <a:spcAft>
                <a:spcPts val="0"/>
              </a:spcAft>
              <a:buSzPts val="275"/>
              <a:buNone/>
            </a:pPr>
            <a:r>
              <a:t/>
            </a:r>
            <a:endParaRPr b="1" sz="100">
              <a:solidFill>
                <a:srgbClr val="000000"/>
              </a:solidFill>
              <a:latin typeface="Arial"/>
              <a:ea typeface="Arial"/>
              <a:cs typeface="Arial"/>
              <a:sym typeface="Arial"/>
            </a:endParaRPr>
          </a:p>
          <a:p>
            <a:pPr indent="0" lvl="0" marL="0" rtl="0" algn="l">
              <a:lnSpc>
                <a:spcPct val="95000"/>
              </a:lnSpc>
              <a:spcBef>
                <a:spcPts val="1000"/>
              </a:spcBef>
              <a:spcAft>
                <a:spcPts val="1200"/>
              </a:spcAft>
              <a:buSzPts val="275"/>
              <a:buNone/>
            </a:pPr>
            <a:r>
              <a:t/>
            </a:r>
            <a:endParaRPr sz="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7"/>
          <p:cNvPicPr preferRelativeResize="0"/>
          <p:nvPr/>
        </p:nvPicPr>
        <p:blipFill>
          <a:blip r:embed="rId3">
            <a:alphaModFix/>
          </a:blip>
          <a:stretch>
            <a:fillRect/>
          </a:stretch>
        </p:blipFill>
        <p:spPr>
          <a:xfrm>
            <a:off x="0" y="-1562"/>
            <a:ext cx="9143999" cy="5146623"/>
          </a:xfrm>
          <a:prstGeom prst="rect">
            <a:avLst/>
          </a:prstGeom>
          <a:noFill/>
          <a:ln>
            <a:noFill/>
          </a:ln>
        </p:spPr>
      </p:pic>
      <p:pic>
        <p:nvPicPr>
          <p:cNvPr id="89" name="Google Shape;89;p17">
            <a:hlinkClick r:id="rId4"/>
          </p:cNvPr>
          <p:cNvPicPr preferRelativeResize="0"/>
          <p:nvPr/>
        </p:nvPicPr>
        <p:blipFill rotWithShape="1">
          <a:blip r:embed="rId5">
            <a:alphaModFix/>
          </a:blip>
          <a:srcRect b="0" l="28997" r="0" t="0"/>
          <a:stretch/>
        </p:blipFill>
        <p:spPr>
          <a:xfrm>
            <a:off x="0" y="554825"/>
            <a:ext cx="3437750" cy="3842600"/>
          </a:xfrm>
          <a:prstGeom prst="rect">
            <a:avLst/>
          </a:prstGeom>
          <a:noFill/>
          <a:ln>
            <a:noFill/>
          </a:ln>
        </p:spPr>
      </p:pic>
      <p:pic>
        <p:nvPicPr>
          <p:cNvPr id="90" name="Google Shape;90;p17"/>
          <p:cNvPicPr preferRelativeResize="0"/>
          <p:nvPr/>
        </p:nvPicPr>
        <p:blipFill>
          <a:blip r:embed="rId3">
            <a:alphaModFix amt="86000"/>
          </a:blip>
          <a:stretch>
            <a:fillRect/>
          </a:stretch>
        </p:blipFill>
        <p:spPr>
          <a:xfrm>
            <a:off x="0" y="-1562"/>
            <a:ext cx="9143999" cy="5146623"/>
          </a:xfrm>
          <a:prstGeom prst="rect">
            <a:avLst/>
          </a:prstGeom>
          <a:noFill/>
          <a:ln>
            <a:noFill/>
          </a:ln>
        </p:spPr>
      </p:pic>
      <p:sp>
        <p:nvSpPr>
          <p:cNvPr id="91" name="Google Shape;91;p17"/>
          <p:cNvSpPr txBox="1"/>
          <p:nvPr>
            <p:ph idx="4294967295" type="ctrTitle"/>
          </p:nvPr>
        </p:nvSpPr>
        <p:spPr>
          <a:xfrm>
            <a:off x="398650" y="1888500"/>
            <a:ext cx="8520600" cy="1366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SzPts val="990"/>
              <a:buNone/>
            </a:pPr>
            <a:r>
              <a:rPr lang="en" sz="6900">
                <a:solidFill>
                  <a:srgbClr val="9FC5E8"/>
                </a:solidFill>
                <a:latin typeface="Oswald"/>
                <a:ea typeface="Oswald"/>
                <a:cs typeface="Oswald"/>
                <a:sym typeface="Oswald"/>
              </a:rPr>
              <a:t>TIPOS DE SHADERS</a:t>
            </a:r>
            <a:endParaRPr sz="6900">
              <a:solidFill>
                <a:srgbClr val="9FC5E8"/>
              </a:solidFill>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8"/>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V E R T E X</a:t>
            </a:r>
            <a:endParaRPr>
              <a:latin typeface="Oswald"/>
              <a:ea typeface="Oswald"/>
              <a:cs typeface="Oswald"/>
              <a:sym typeface="Oswald"/>
            </a:endParaRPr>
          </a:p>
        </p:txBody>
      </p:sp>
      <p:sp>
        <p:nvSpPr>
          <p:cNvPr id="97" name="Google Shape;97;p18"/>
          <p:cNvSpPr txBox="1"/>
          <p:nvPr>
            <p:ph idx="1" type="body"/>
          </p:nvPr>
        </p:nvSpPr>
        <p:spPr>
          <a:xfrm>
            <a:off x="311700" y="1093850"/>
            <a:ext cx="8520600" cy="38367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SzPts val="1200"/>
              <a:buChar char="●"/>
            </a:pPr>
            <a:r>
              <a:rPr lang="en" sz="1200"/>
              <a:t>Transforma vértices dos objetos, </a:t>
            </a:r>
            <a:r>
              <a:rPr b="1" lang="en" sz="1200"/>
              <a:t>aplicando transformações e efeitos visuais</a:t>
            </a:r>
            <a:r>
              <a:rPr lang="en" sz="1200"/>
              <a:t>.</a:t>
            </a:r>
            <a:endParaRPr sz="1200"/>
          </a:p>
          <a:p>
            <a:pPr indent="-304800" lvl="0" marL="457200" rtl="0" algn="l">
              <a:spcBef>
                <a:spcPts val="1200"/>
              </a:spcBef>
              <a:spcAft>
                <a:spcPts val="0"/>
              </a:spcAft>
              <a:buSzPts val="1200"/>
              <a:buChar char="●"/>
            </a:pPr>
            <a:r>
              <a:rPr lang="en" sz="1200"/>
              <a:t>A</a:t>
            </a:r>
            <a:r>
              <a:rPr lang="en" sz="1200"/>
              <a:t> vértice contém informações como </a:t>
            </a:r>
            <a:r>
              <a:rPr b="1" lang="en" sz="1200"/>
              <a:t>posição, cor e textura</a:t>
            </a:r>
            <a:r>
              <a:rPr lang="en" sz="1200"/>
              <a:t>.</a:t>
            </a:r>
            <a:endParaRPr sz="1200"/>
          </a:p>
          <a:p>
            <a:pPr indent="-304800" lvl="0" marL="457200" rtl="0" algn="l">
              <a:spcBef>
                <a:spcPts val="1000"/>
              </a:spcBef>
              <a:spcAft>
                <a:spcPts val="1200"/>
              </a:spcAft>
              <a:buSzPts val="1200"/>
              <a:buChar char="●"/>
            </a:pPr>
            <a:r>
              <a:rPr lang="en" sz="1200"/>
              <a:t>Pode ser usado para </a:t>
            </a:r>
            <a:r>
              <a:rPr b="1" lang="en" sz="1200"/>
              <a:t>animar objetos, deformar malha de objetos, etc</a:t>
            </a:r>
            <a:r>
              <a:rPr lang="en" sz="1200"/>
              <a:t>.</a:t>
            </a:r>
            <a:endParaRPr sz="1200"/>
          </a:p>
        </p:txBody>
      </p:sp>
      <p:pic>
        <p:nvPicPr>
          <p:cNvPr id="98" name="Google Shape;98;p18">
            <a:hlinkClick r:id="rId4"/>
          </p:cNvPr>
          <p:cNvPicPr preferRelativeResize="0"/>
          <p:nvPr/>
        </p:nvPicPr>
        <p:blipFill>
          <a:blip r:embed="rId5">
            <a:alphaModFix/>
          </a:blip>
          <a:stretch>
            <a:fillRect/>
          </a:stretch>
        </p:blipFill>
        <p:spPr>
          <a:xfrm>
            <a:off x="642225" y="2526688"/>
            <a:ext cx="2221450" cy="2251474"/>
          </a:xfrm>
          <a:prstGeom prst="rect">
            <a:avLst/>
          </a:prstGeom>
          <a:noFill/>
          <a:ln>
            <a:noFill/>
          </a:ln>
        </p:spPr>
      </p:pic>
      <p:pic>
        <p:nvPicPr>
          <p:cNvPr id="99" name="Google Shape;99;p18">
            <a:hlinkClick r:id="rId6"/>
          </p:cNvPr>
          <p:cNvPicPr preferRelativeResize="0"/>
          <p:nvPr/>
        </p:nvPicPr>
        <p:blipFill rotWithShape="1">
          <a:blip r:embed="rId7">
            <a:alphaModFix/>
          </a:blip>
          <a:srcRect b="0" l="16005" r="9997" t="0"/>
          <a:stretch/>
        </p:blipFill>
        <p:spPr>
          <a:xfrm>
            <a:off x="3420000" y="2526687"/>
            <a:ext cx="2221450" cy="2251475"/>
          </a:xfrm>
          <a:prstGeom prst="rect">
            <a:avLst/>
          </a:prstGeom>
          <a:noFill/>
          <a:ln>
            <a:noFill/>
          </a:ln>
        </p:spPr>
      </p:pic>
      <p:pic>
        <p:nvPicPr>
          <p:cNvPr id="100" name="Google Shape;100;p18">
            <a:hlinkClick r:id="rId8"/>
          </p:cNvPr>
          <p:cNvPicPr preferRelativeResize="0"/>
          <p:nvPr/>
        </p:nvPicPr>
        <p:blipFill>
          <a:blip r:embed="rId9">
            <a:alphaModFix/>
          </a:blip>
          <a:stretch>
            <a:fillRect/>
          </a:stretch>
        </p:blipFill>
        <p:spPr>
          <a:xfrm>
            <a:off x="6197775" y="2526700"/>
            <a:ext cx="2344513" cy="22514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9"/>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G E O M E T R Y</a:t>
            </a:r>
            <a:endParaRPr>
              <a:latin typeface="Oswald"/>
              <a:ea typeface="Oswald"/>
              <a:cs typeface="Oswald"/>
              <a:sym typeface="Oswald"/>
            </a:endParaRPr>
          </a:p>
        </p:txBody>
      </p:sp>
      <p:sp>
        <p:nvSpPr>
          <p:cNvPr id="106" name="Google Shape;106;p19"/>
          <p:cNvSpPr txBox="1"/>
          <p:nvPr>
            <p:ph idx="1" type="body"/>
          </p:nvPr>
        </p:nvSpPr>
        <p:spPr>
          <a:xfrm>
            <a:off x="311700" y="1093850"/>
            <a:ext cx="8520600" cy="37473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SzPts val="1200"/>
              <a:buChar char="●"/>
            </a:pPr>
            <a:r>
              <a:rPr lang="en" sz="1200"/>
              <a:t>Opera sobre primitivas geométricas </a:t>
            </a:r>
            <a:r>
              <a:rPr b="1" lang="en" sz="1200"/>
              <a:t>(pontos, linhas, triângulos)</a:t>
            </a:r>
            <a:r>
              <a:rPr lang="en" sz="1200"/>
              <a:t> adicionando ou removendo vértices, gerando novas primitivas e realizando outras operações que modificam a geometria.</a:t>
            </a:r>
            <a:endParaRPr sz="1200"/>
          </a:p>
          <a:p>
            <a:pPr indent="-304800" lvl="0" marL="457200" rtl="0" algn="l">
              <a:spcBef>
                <a:spcPts val="1200"/>
              </a:spcBef>
              <a:spcAft>
                <a:spcPts val="1200"/>
              </a:spcAft>
              <a:buSzPts val="1200"/>
              <a:buChar char="●"/>
            </a:pPr>
            <a:r>
              <a:rPr lang="en" sz="1200"/>
              <a:t>Pode ser usado para </a:t>
            </a:r>
            <a:r>
              <a:rPr b="1" lang="en" sz="1200"/>
              <a:t>simulação de ondas em água, explosões, fumaça, grama e cabelos em objetos, técnicas de culling e </a:t>
            </a:r>
            <a:r>
              <a:rPr b="1" i="1" lang="en" sz="1200"/>
              <a:t>level-of-detail</a:t>
            </a:r>
            <a:r>
              <a:rPr lang="en" sz="1200"/>
              <a:t>.</a:t>
            </a:r>
            <a:endParaRPr sz="1200"/>
          </a:p>
        </p:txBody>
      </p:sp>
      <p:pic>
        <p:nvPicPr>
          <p:cNvPr id="107" name="Google Shape;107;p19">
            <a:hlinkClick r:id="rId4"/>
          </p:cNvPr>
          <p:cNvPicPr preferRelativeResize="0"/>
          <p:nvPr/>
        </p:nvPicPr>
        <p:blipFill>
          <a:blip r:embed="rId5">
            <a:alphaModFix/>
          </a:blip>
          <a:stretch>
            <a:fillRect/>
          </a:stretch>
        </p:blipFill>
        <p:spPr>
          <a:xfrm>
            <a:off x="601850" y="2767225"/>
            <a:ext cx="3367075" cy="1988475"/>
          </a:xfrm>
          <a:prstGeom prst="rect">
            <a:avLst/>
          </a:prstGeom>
          <a:noFill/>
          <a:ln>
            <a:noFill/>
          </a:ln>
        </p:spPr>
      </p:pic>
      <p:pic>
        <p:nvPicPr>
          <p:cNvPr id="108" name="Google Shape;108;p19">
            <a:hlinkClick r:id="rId6"/>
          </p:cNvPr>
          <p:cNvPicPr preferRelativeResize="0"/>
          <p:nvPr/>
        </p:nvPicPr>
        <p:blipFill rotWithShape="1">
          <a:blip r:embed="rId7">
            <a:alphaModFix/>
          </a:blip>
          <a:srcRect b="0" l="0" r="0" t="-8601"/>
          <a:stretch/>
        </p:blipFill>
        <p:spPr>
          <a:xfrm>
            <a:off x="4305167" y="2596075"/>
            <a:ext cx="2011445" cy="2159625"/>
          </a:xfrm>
          <a:prstGeom prst="rect">
            <a:avLst/>
          </a:prstGeom>
          <a:noFill/>
          <a:ln>
            <a:noFill/>
          </a:ln>
        </p:spPr>
      </p:pic>
      <p:pic>
        <p:nvPicPr>
          <p:cNvPr id="109" name="Google Shape;109;p19">
            <a:hlinkClick r:id="rId8"/>
          </p:cNvPr>
          <p:cNvPicPr preferRelativeResize="0"/>
          <p:nvPr/>
        </p:nvPicPr>
        <p:blipFill>
          <a:blip r:embed="rId9">
            <a:alphaModFix/>
          </a:blip>
          <a:stretch>
            <a:fillRect/>
          </a:stretch>
        </p:blipFill>
        <p:spPr>
          <a:xfrm>
            <a:off x="6652850" y="2767225"/>
            <a:ext cx="1988475" cy="19884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0"/>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F R A G M E N T</a:t>
            </a:r>
            <a:endParaRPr>
              <a:latin typeface="Oswald"/>
              <a:ea typeface="Oswald"/>
              <a:cs typeface="Oswald"/>
              <a:sym typeface="Oswald"/>
            </a:endParaRPr>
          </a:p>
        </p:txBody>
      </p:sp>
      <p:sp>
        <p:nvSpPr>
          <p:cNvPr id="115" name="Google Shape;115;p20"/>
          <p:cNvSpPr txBox="1"/>
          <p:nvPr>
            <p:ph idx="1" type="body"/>
          </p:nvPr>
        </p:nvSpPr>
        <p:spPr>
          <a:xfrm>
            <a:off x="311700" y="1093850"/>
            <a:ext cx="8520600" cy="34749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SzPts val="1200"/>
              <a:buChar char="●"/>
            </a:pPr>
            <a:r>
              <a:rPr lang="en" sz="1200"/>
              <a:t>Retorna a cor de cada pixel na tela com base nas informações recebidas do vertex shader ou de variáveis personalizadas.</a:t>
            </a:r>
            <a:endParaRPr sz="1200"/>
          </a:p>
          <a:p>
            <a:pPr indent="-304800" lvl="0" marL="457200" rtl="0" algn="l">
              <a:spcBef>
                <a:spcPts val="1200"/>
              </a:spcBef>
              <a:spcAft>
                <a:spcPts val="1200"/>
              </a:spcAft>
              <a:buSzPts val="1200"/>
              <a:buChar char="●"/>
            </a:pPr>
            <a:r>
              <a:rPr lang="en" sz="1200"/>
              <a:t>Pode ser usado para </a:t>
            </a:r>
            <a:r>
              <a:rPr b="1" lang="en" sz="1200"/>
              <a:t>efeitos de pós-processamento, cálculo de iluminação/sombra/reflexo do objeto, simulações matemáticas (automata celular), efeitos visuais, filtro de imagem, </a:t>
            </a:r>
            <a:r>
              <a:rPr b="1" i="1" lang="en" sz="1200"/>
              <a:t>ray-tracing</a:t>
            </a:r>
            <a:r>
              <a:rPr b="1" lang="en" sz="1200"/>
              <a:t>, etc</a:t>
            </a:r>
            <a:r>
              <a:rPr lang="en" sz="1200"/>
              <a:t>.</a:t>
            </a:r>
            <a:endParaRPr sz="1200"/>
          </a:p>
        </p:txBody>
      </p:sp>
      <p:pic>
        <p:nvPicPr>
          <p:cNvPr id="116" name="Google Shape;116;p20">
            <a:hlinkClick r:id="rId3"/>
          </p:cNvPr>
          <p:cNvPicPr preferRelativeResize="0"/>
          <p:nvPr/>
        </p:nvPicPr>
        <p:blipFill rotWithShape="1">
          <a:blip r:embed="rId4">
            <a:alphaModFix/>
          </a:blip>
          <a:srcRect b="0" l="18793" r="22603" t="0"/>
          <a:stretch/>
        </p:blipFill>
        <p:spPr>
          <a:xfrm>
            <a:off x="223775" y="2801776"/>
            <a:ext cx="2041500" cy="1948561"/>
          </a:xfrm>
          <a:prstGeom prst="rect">
            <a:avLst/>
          </a:prstGeom>
          <a:noFill/>
          <a:ln>
            <a:noFill/>
          </a:ln>
        </p:spPr>
      </p:pic>
      <p:pic>
        <p:nvPicPr>
          <p:cNvPr id="117" name="Google Shape;117;p20">
            <a:hlinkClick r:id="rId5"/>
          </p:cNvPr>
          <p:cNvPicPr preferRelativeResize="0"/>
          <p:nvPr/>
        </p:nvPicPr>
        <p:blipFill rotWithShape="1">
          <a:blip r:embed="rId6">
            <a:alphaModFix/>
          </a:blip>
          <a:srcRect b="10138" l="10927" r="13240" t="12707"/>
          <a:stretch/>
        </p:blipFill>
        <p:spPr>
          <a:xfrm>
            <a:off x="2576150" y="2894950"/>
            <a:ext cx="1890350" cy="1655900"/>
          </a:xfrm>
          <a:prstGeom prst="rect">
            <a:avLst/>
          </a:prstGeom>
          <a:noFill/>
          <a:ln>
            <a:noFill/>
          </a:ln>
        </p:spPr>
      </p:pic>
      <p:pic>
        <p:nvPicPr>
          <p:cNvPr id="118" name="Google Shape;118;p20">
            <a:hlinkClick r:id="rId7"/>
          </p:cNvPr>
          <p:cNvPicPr preferRelativeResize="0"/>
          <p:nvPr/>
        </p:nvPicPr>
        <p:blipFill rotWithShape="1">
          <a:blip r:embed="rId8">
            <a:alphaModFix/>
          </a:blip>
          <a:srcRect b="4931" l="0" r="0" t="4922"/>
          <a:stretch/>
        </p:blipFill>
        <p:spPr>
          <a:xfrm>
            <a:off x="4777375" y="2894950"/>
            <a:ext cx="1833125" cy="1655900"/>
          </a:xfrm>
          <a:prstGeom prst="rect">
            <a:avLst/>
          </a:prstGeom>
          <a:noFill/>
          <a:ln>
            <a:noFill/>
          </a:ln>
        </p:spPr>
      </p:pic>
      <p:pic>
        <p:nvPicPr>
          <p:cNvPr id="119" name="Google Shape;119;p20">
            <a:hlinkClick r:id="rId9"/>
          </p:cNvPr>
          <p:cNvPicPr preferRelativeResize="0"/>
          <p:nvPr/>
        </p:nvPicPr>
        <p:blipFill rotWithShape="1">
          <a:blip r:embed="rId10">
            <a:alphaModFix/>
          </a:blip>
          <a:srcRect b="0" l="0" r="0" t="4030"/>
          <a:stretch/>
        </p:blipFill>
        <p:spPr>
          <a:xfrm>
            <a:off x="6921375" y="2877975"/>
            <a:ext cx="1833125" cy="1689850"/>
          </a:xfrm>
          <a:prstGeom prst="rect">
            <a:avLst/>
          </a:prstGeom>
          <a:noFill/>
          <a:ln>
            <a:noFill/>
          </a:ln>
        </p:spPr>
      </p:pic>
      <p:sp>
        <p:nvSpPr>
          <p:cNvPr id="120" name="Google Shape;120;p20"/>
          <p:cNvSpPr/>
          <p:nvPr/>
        </p:nvSpPr>
        <p:spPr>
          <a:xfrm>
            <a:off x="223775" y="2877950"/>
            <a:ext cx="2041500" cy="16899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1"/>
          <p:cNvSpPr txBox="1"/>
          <p:nvPr>
            <p:ph type="title"/>
          </p:nvPr>
        </p:nvSpPr>
        <p:spPr>
          <a:xfrm>
            <a:off x="311700" y="292850"/>
            <a:ext cx="8520600" cy="80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latin typeface="Oswald"/>
                <a:ea typeface="Oswald"/>
                <a:cs typeface="Oswald"/>
                <a:sym typeface="Oswald"/>
              </a:rPr>
              <a:t>C O M P U T E</a:t>
            </a:r>
            <a:endParaRPr>
              <a:latin typeface="Oswald"/>
              <a:ea typeface="Oswald"/>
              <a:cs typeface="Oswald"/>
              <a:sym typeface="Oswald"/>
            </a:endParaRPr>
          </a:p>
        </p:txBody>
      </p:sp>
      <p:sp>
        <p:nvSpPr>
          <p:cNvPr id="126" name="Google Shape;126;p21"/>
          <p:cNvSpPr txBox="1"/>
          <p:nvPr>
            <p:ph idx="1" type="body"/>
          </p:nvPr>
        </p:nvSpPr>
        <p:spPr>
          <a:xfrm>
            <a:off x="311700" y="1093850"/>
            <a:ext cx="8520600" cy="3820200"/>
          </a:xfrm>
          <a:prstGeom prst="rect">
            <a:avLst/>
          </a:prstGeom>
        </p:spPr>
        <p:txBody>
          <a:bodyPr anchorCtr="0" anchor="t" bIns="91425" lIns="91425" spcFirstLastPara="1" rIns="91425" wrap="square" tIns="91425">
            <a:normAutofit/>
          </a:bodyPr>
          <a:lstStyle/>
          <a:p>
            <a:pPr indent="-304800" lvl="0" marL="457200" rtl="0" algn="l">
              <a:spcBef>
                <a:spcPts val="1000"/>
              </a:spcBef>
              <a:spcAft>
                <a:spcPts val="0"/>
              </a:spcAft>
              <a:buSzPts val="1200"/>
              <a:buChar char="●"/>
            </a:pPr>
            <a:r>
              <a:rPr lang="en" sz="1200"/>
              <a:t>Usado para </a:t>
            </a:r>
            <a:r>
              <a:rPr b="1" lang="en" sz="1200"/>
              <a:t>qualquer tipo de problema que possa ser paralelizado na GPU de maneira geral, na maioria das vezes com uma finalidade visual</a:t>
            </a:r>
            <a:r>
              <a:rPr lang="en" sz="1200"/>
              <a:t>. </a:t>
            </a:r>
            <a:r>
              <a:rPr b="1" lang="en" sz="1200"/>
              <a:t>Pode fazer o papel do vertex, do fragment e do geometry</a:t>
            </a:r>
            <a:r>
              <a:rPr lang="en" sz="1200"/>
              <a:t>. Os </a:t>
            </a:r>
            <a:r>
              <a:rPr b="1" lang="en" sz="1200"/>
              <a:t>inputs e outputs não são fixos</a:t>
            </a:r>
            <a:r>
              <a:rPr lang="en" sz="1200"/>
              <a:t>, quem decide é o programador, </a:t>
            </a:r>
            <a:r>
              <a:rPr b="1" lang="en" sz="1200"/>
              <a:t>assim como o número de threads da GPU a ser utilizadas em cada passo</a:t>
            </a:r>
            <a:r>
              <a:rPr lang="en" sz="1200"/>
              <a:t>.</a:t>
            </a:r>
            <a:endParaRPr sz="1200"/>
          </a:p>
          <a:p>
            <a:pPr indent="-304800" lvl="0" marL="457200" rtl="0" algn="l">
              <a:spcBef>
                <a:spcPts val="1200"/>
              </a:spcBef>
              <a:spcAft>
                <a:spcPts val="1200"/>
              </a:spcAft>
              <a:buSzPts val="1200"/>
              <a:buChar char="●"/>
            </a:pPr>
            <a:r>
              <a:rPr lang="en" sz="1200"/>
              <a:t>Pode ser usado para </a:t>
            </a:r>
            <a:r>
              <a:rPr b="1" lang="en" sz="1200"/>
              <a:t>simulações matemáticas, físicas, de líquidos, de agentes e de algoritmos computacionais, além de tudo que os outros shaders são capazes</a:t>
            </a:r>
            <a:r>
              <a:rPr lang="en" sz="1200"/>
              <a:t>. Muito usado para fazer engines Voxel e engines próprias feitas em GPU.</a:t>
            </a:r>
            <a:endParaRPr sz="1200"/>
          </a:p>
        </p:txBody>
      </p:sp>
      <p:pic>
        <p:nvPicPr>
          <p:cNvPr id="127" name="Google Shape;127;p21">
            <a:hlinkClick r:id="rId3"/>
          </p:cNvPr>
          <p:cNvPicPr preferRelativeResize="0"/>
          <p:nvPr/>
        </p:nvPicPr>
        <p:blipFill>
          <a:blip r:embed="rId4">
            <a:alphaModFix/>
          </a:blip>
          <a:stretch>
            <a:fillRect/>
          </a:stretch>
        </p:blipFill>
        <p:spPr>
          <a:xfrm>
            <a:off x="704425" y="3179675"/>
            <a:ext cx="2015325" cy="1599475"/>
          </a:xfrm>
          <a:prstGeom prst="rect">
            <a:avLst/>
          </a:prstGeom>
          <a:noFill/>
          <a:ln>
            <a:noFill/>
          </a:ln>
        </p:spPr>
      </p:pic>
      <p:pic>
        <p:nvPicPr>
          <p:cNvPr id="128" name="Google Shape;128;p21">
            <a:hlinkClick r:id="rId5"/>
          </p:cNvPr>
          <p:cNvPicPr preferRelativeResize="0"/>
          <p:nvPr/>
        </p:nvPicPr>
        <p:blipFill>
          <a:blip r:embed="rId6">
            <a:alphaModFix/>
          </a:blip>
          <a:stretch>
            <a:fillRect/>
          </a:stretch>
        </p:blipFill>
        <p:spPr>
          <a:xfrm>
            <a:off x="2719750" y="3179679"/>
            <a:ext cx="2015325" cy="1599471"/>
          </a:xfrm>
          <a:prstGeom prst="rect">
            <a:avLst/>
          </a:prstGeom>
          <a:noFill/>
          <a:ln>
            <a:noFill/>
          </a:ln>
        </p:spPr>
      </p:pic>
      <p:pic>
        <p:nvPicPr>
          <p:cNvPr id="129" name="Google Shape;129;p21">
            <a:hlinkClick r:id="rId7"/>
          </p:cNvPr>
          <p:cNvPicPr preferRelativeResize="0"/>
          <p:nvPr/>
        </p:nvPicPr>
        <p:blipFill>
          <a:blip r:embed="rId8">
            <a:alphaModFix/>
          </a:blip>
          <a:stretch>
            <a:fillRect/>
          </a:stretch>
        </p:blipFill>
        <p:spPr>
          <a:xfrm>
            <a:off x="4735075" y="3179679"/>
            <a:ext cx="2015325" cy="1599471"/>
          </a:xfrm>
          <a:prstGeom prst="rect">
            <a:avLst/>
          </a:prstGeom>
          <a:noFill/>
          <a:ln>
            <a:noFill/>
          </a:ln>
        </p:spPr>
      </p:pic>
      <p:pic>
        <p:nvPicPr>
          <p:cNvPr id="130" name="Google Shape;130;p21">
            <a:hlinkClick r:id="rId9"/>
          </p:cNvPr>
          <p:cNvPicPr preferRelativeResize="0"/>
          <p:nvPr/>
        </p:nvPicPr>
        <p:blipFill>
          <a:blip r:embed="rId10">
            <a:alphaModFix/>
          </a:blip>
          <a:stretch>
            <a:fillRect/>
          </a:stretch>
        </p:blipFill>
        <p:spPr>
          <a:xfrm>
            <a:off x="6750400" y="3179679"/>
            <a:ext cx="2015325" cy="159947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